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61" r:id="rId4"/>
    <p:sldId id="268" r:id="rId5"/>
    <p:sldId id="332" r:id="rId6"/>
    <p:sldId id="329" r:id="rId7"/>
    <p:sldId id="315" r:id="rId8"/>
    <p:sldId id="303" r:id="rId9"/>
    <p:sldId id="285" r:id="rId10"/>
    <p:sldId id="321" r:id="rId11"/>
    <p:sldId id="323" r:id="rId12"/>
    <p:sldId id="322" r:id="rId13"/>
    <p:sldId id="325" r:id="rId14"/>
    <p:sldId id="330" r:id="rId15"/>
    <p:sldId id="327" r:id="rId16"/>
    <p:sldId id="326" r:id="rId17"/>
    <p:sldId id="328" r:id="rId18"/>
    <p:sldId id="286" r:id="rId19"/>
    <p:sldId id="287" r:id="rId20"/>
    <p:sldId id="333" r:id="rId21"/>
    <p:sldId id="278" r:id="rId22"/>
    <p:sldId id="280" r:id="rId23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8DB"/>
    <a:srgbClr val="FAEFB0"/>
    <a:srgbClr val="FFFBEF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355" autoAdjust="0"/>
    <p:restoredTop sz="94660"/>
  </p:normalViewPr>
  <p:slideViewPr>
    <p:cSldViewPr snapToGrid="0">
      <p:cViewPr varScale="1">
        <p:scale>
          <a:sx n="90" d="100"/>
          <a:sy n="90" d="100"/>
        </p:scale>
        <p:origin x="99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E75A58-E98E-4584-A782-CE94ADEEC5C6}" type="doc">
      <dgm:prSet loTypeId="urn:microsoft.com/office/officeart/2008/layout/AccentedPicture" loCatId="pictur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sl-SI"/>
        </a:p>
      </dgm:t>
    </dgm:pt>
    <dgm:pt modelId="{E553E65D-8A7E-4C00-A4AD-F7EF57086F92}">
      <dgm:prSet phldrT="[besedilo]"/>
      <dgm:spPr/>
      <dgm:t>
        <a:bodyPr/>
        <a:lstStyle/>
        <a:p>
          <a:r>
            <a:rPr lang="sl-SI" dirty="0">
              <a:latin typeface="Tw Cen MT Condensed" panose="020B0606020104020203" pitchFamily="34" charset="-18"/>
            </a:rPr>
            <a:t>NARAVNA IN KULTURNA DEDIŠČINA</a:t>
          </a:r>
        </a:p>
      </dgm:t>
    </dgm:pt>
    <dgm:pt modelId="{9F02B902-31FC-4135-A721-E2D48430166D}" type="parTrans" cxnId="{E5F6D901-16B5-4C17-A139-D7ECA889D886}">
      <dgm:prSet/>
      <dgm:spPr/>
      <dgm:t>
        <a:bodyPr/>
        <a:lstStyle/>
        <a:p>
          <a:endParaRPr lang="sl-SI"/>
        </a:p>
      </dgm:t>
    </dgm:pt>
    <dgm:pt modelId="{5A7F09D0-80BF-4E47-A028-F21AE2387585}" type="sibTrans" cxnId="{E5F6D901-16B5-4C17-A139-D7ECA889D886}">
      <dgm:prSet/>
      <dgm:spPr/>
      <dgm:t>
        <a:bodyPr/>
        <a:lstStyle/>
        <a:p>
          <a:endParaRPr lang="sl-SI">
            <a:latin typeface="Tw Cen MT Condensed" panose="020B0606020104020203" pitchFamily="34" charset="-18"/>
          </a:endParaRPr>
        </a:p>
      </dgm:t>
    </dgm:pt>
    <dgm:pt modelId="{D60694D9-AF69-402A-981C-D1902C019623}">
      <dgm:prSet phldrT="[besedilo]"/>
      <dgm:spPr/>
      <dgm:t>
        <a:bodyPr/>
        <a:lstStyle/>
        <a:p>
          <a:r>
            <a:rPr lang="sl-SI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PRIHODNOST</a:t>
          </a:r>
        </a:p>
      </dgm:t>
    </dgm:pt>
    <dgm:pt modelId="{BD0EDB8C-7271-436C-8209-78D3CC157F97}" type="parTrans" cxnId="{251DD8FA-1FB6-4D19-AE98-E1EC5A33FCBF}">
      <dgm:prSet/>
      <dgm:spPr/>
      <dgm:t>
        <a:bodyPr/>
        <a:lstStyle/>
        <a:p>
          <a:endParaRPr lang="sl-SI"/>
        </a:p>
      </dgm:t>
    </dgm:pt>
    <dgm:pt modelId="{A09FFC63-8B7A-4C76-ACC1-B9A263189C54}" type="sibTrans" cxnId="{251DD8FA-1FB6-4D19-AE98-E1EC5A33FCBF}">
      <dgm:prSet/>
      <dgm:spPr/>
      <dgm:t>
        <a:bodyPr/>
        <a:lstStyle/>
        <a:p>
          <a:endParaRPr lang="sl-SI"/>
        </a:p>
      </dgm:t>
    </dgm:pt>
    <dgm:pt modelId="{EC8C555A-712A-4986-A639-D3EA37E61F1B}">
      <dgm:prSet phldrT="[besedilo]"/>
      <dgm:spPr/>
      <dgm:t>
        <a:bodyPr/>
        <a:lstStyle/>
        <a:p>
          <a:r>
            <a:rPr lang="sl-SI" dirty="0">
              <a:latin typeface="Tw Cen MT Condensed" panose="020B0606020104020203" pitchFamily="34" charset="-18"/>
            </a:rPr>
            <a:t>IDENTIFIKACIJA</a:t>
          </a:r>
        </a:p>
      </dgm:t>
    </dgm:pt>
    <dgm:pt modelId="{7DA8BD73-B50F-4F58-B368-9F37F0E78CA5}" type="parTrans" cxnId="{EEBA4F72-2C19-43B8-9FA6-61718760831E}">
      <dgm:prSet/>
      <dgm:spPr/>
      <dgm:t>
        <a:bodyPr/>
        <a:lstStyle/>
        <a:p>
          <a:endParaRPr lang="sl-SI"/>
        </a:p>
      </dgm:t>
    </dgm:pt>
    <dgm:pt modelId="{725C97A8-87AC-43EE-9BC7-FB4F0F37DDD6}" type="sibTrans" cxnId="{EEBA4F72-2C19-43B8-9FA6-61718760831E}">
      <dgm:prSet/>
      <dgm:spPr/>
      <dgm:t>
        <a:bodyPr/>
        <a:lstStyle/>
        <a:p>
          <a:endParaRPr lang="sl-SI"/>
        </a:p>
      </dgm:t>
    </dgm:pt>
    <dgm:pt modelId="{BC18CCB6-E344-46D3-989D-DE0751655A5B}">
      <dgm:prSet phldrT="[besedilo]"/>
      <dgm:spPr/>
      <dgm:t>
        <a:bodyPr/>
        <a:lstStyle/>
        <a:p>
          <a:r>
            <a:rPr lang="sl-SI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TURISTIČNA PONUDBA</a:t>
          </a:r>
        </a:p>
      </dgm:t>
    </dgm:pt>
    <dgm:pt modelId="{0D628175-8791-4473-978B-453D90D2A9EF}" type="parTrans" cxnId="{F24DA813-3DEC-4EDE-9564-9FEF937C397A}">
      <dgm:prSet/>
      <dgm:spPr/>
      <dgm:t>
        <a:bodyPr/>
        <a:lstStyle/>
        <a:p>
          <a:endParaRPr lang="sl-SI"/>
        </a:p>
      </dgm:t>
    </dgm:pt>
    <dgm:pt modelId="{228B536B-3D2E-4A0B-8D97-04CA41C012F8}" type="sibTrans" cxnId="{F24DA813-3DEC-4EDE-9564-9FEF937C397A}">
      <dgm:prSet/>
      <dgm:spPr/>
      <dgm:t>
        <a:bodyPr/>
        <a:lstStyle/>
        <a:p>
          <a:endParaRPr lang="sl-SI"/>
        </a:p>
      </dgm:t>
    </dgm:pt>
    <dgm:pt modelId="{DFB84614-0B44-474A-8203-134E48C24A6A}">
      <dgm:prSet/>
      <dgm:spPr/>
      <dgm:t>
        <a:bodyPr/>
        <a:lstStyle/>
        <a:p>
          <a:r>
            <a:rPr lang="sl-SI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OZAVEŠČANJE</a:t>
          </a:r>
        </a:p>
      </dgm:t>
    </dgm:pt>
    <dgm:pt modelId="{9224EA80-DF44-4BD4-850E-D8453D60FBE8}" type="parTrans" cxnId="{EE979BB2-2888-41E1-8F02-A6C96E870C37}">
      <dgm:prSet/>
      <dgm:spPr/>
      <dgm:t>
        <a:bodyPr/>
        <a:lstStyle/>
        <a:p>
          <a:endParaRPr lang="sl-SI"/>
        </a:p>
      </dgm:t>
    </dgm:pt>
    <dgm:pt modelId="{C00D6F82-CC0F-4A67-8D6C-52B2A27F379B}" type="sibTrans" cxnId="{EE979BB2-2888-41E1-8F02-A6C96E870C37}">
      <dgm:prSet/>
      <dgm:spPr/>
      <dgm:t>
        <a:bodyPr/>
        <a:lstStyle/>
        <a:p>
          <a:endParaRPr lang="sl-SI"/>
        </a:p>
      </dgm:t>
    </dgm:pt>
    <dgm:pt modelId="{F17D583E-A127-4CE6-94AE-DCC361B727B9}">
      <dgm:prSet phldrT="[besedilo]"/>
      <dgm:spPr/>
      <dgm:t>
        <a:bodyPr/>
        <a:lstStyle/>
        <a:p>
          <a:r>
            <a:rPr lang="sl-SI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OKOLJSKE VSEBINE</a:t>
          </a:r>
        </a:p>
      </dgm:t>
    </dgm:pt>
    <dgm:pt modelId="{4200EBF8-6873-469E-AA2C-CE024BE1B85A}" type="parTrans" cxnId="{B47C9204-9C9A-4005-A7D0-CB1F428342E5}">
      <dgm:prSet/>
      <dgm:spPr/>
      <dgm:t>
        <a:bodyPr/>
        <a:lstStyle/>
        <a:p>
          <a:endParaRPr lang="sl-SI"/>
        </a:p>
      </dgm:t>
    </dgm:pt>
    <dgm:pt modelId="{41368CCD-7F7B-48A4-AEF4-D47B8EDD5B7A}" type="sibTrans" cxnId="{B47C9204-9C9A-4005-A7D0-CB1F428342E5}">
      <dgm:prSet/>
      <dgm:spPr/>
      <dgm:t>
        <a:bodyPr/>
        <a:lstStyle/>
        <a:p>
          <a:endParaRPr lang="sl-SI"/>
        </a:p>
      </dgm:t>
    </dgm:pt>
    <dgm:pt modelId="{F4B2C205-2489-4183-9B3D-3F8022F999D5}" type="pres">
      <dgm:prSet presAssocID="{F1E75A58-E98E-4584-A782-CE94ADEEC5C6}" presName="Name0" presStyleCnt="0">
        <dgm:presLayoutVars>
          <dgm:dir/>
        </dgm:presLayoutVars>
      </dgm:prSet>
      <dgm:spPr/>
    </dgm:pt>
    <dgm:pt modelId="{732855D3-6F34-4831-9A7D-BADA0545793B}" type="pres">
      <dgm:prSet presAssocID="{5A7F09D0-80BF-4E47-A028-F21AE2387585}" presName="picture_1" presStyleLbl="bgImgPlace1" presStyleIdx="0" presStyleCnt="1" custLinFactNeighborX="225" custLinFactNeighborY="354"/>
      <dgm:spPr/>
    </dgm:pt>
    <dgm:pt modelId="{7FA89DDE-94EB-4E64-9596-39157223357C}" type="pres">
      <dgm:prSet presAssocID="{E553E65D-8A7E-4C00-A4AD-F7EF57086F92}" presName="text_1" presStyleLbl="node1" presStyleIdx="0" presStyleCnt="0">
        <dgm:presLayoutVars>
          <dgm:bulletEnabled val="1"/>
        </dgm:presLayoutVars>
      </dgm:prSet>
      <dgm:spPr/>
    </dgm:pt>
    <dgm:pt modelId="{2CF38312-2ED3-4C02-B492-B40B4587E6DD}" type="pres">
      <dgm:prSet presAssocID="{F1E75A58-E98E-4584-A782-CE94ADEEC5C6}" presName="linV" presStyleCnt="0"/>
      <dgm:spPr/>
    </dgm:pt>
    <dgm:pt modelId="{61175EAB-7A48-4132-A01B-BABF07FB2144}" type="pres">
      <dgm:prSet presAssocID="{D60694D9-AF69-402A-981C-D1902C019623}" presName="pair" presStyleCnt="0"/>
      <dgm:spPr/>
    </dgm:pt>
    <dgm:pt modelId="{D3A94450-3E38-403F-91A1-9C29D3683343}" type="pres">
      <dgm:prSet presAssocID="{D60694D9-AF69-402A-981C-D1902C019623}" presName="spaceH" presStyleLbl="node1" presStyleIdx="0" presStyleCnt="0"/>
      <dgm:spPr/>
    </dgm:pt>
    <dgm:pt modelId="{DB599BD0-030B-41F6-89D0-44752222317C}" type="pres">
      <dgm:prSet presAssocID="{D60694D9-AF69-402A-981C-D1902C019623}" presName="desPictures" presStyleLbl="alignImgPlace1" presStyleIdx="0" presStyleCnt="5"/>
      <dgm:spPr/>
    </dgm:pt>
    <dgm:pt modelId="{1420D85D-1CC0-47AD-A58B-37C7BFEBC5B1}" type="pres">
      <dgm:prSet presAssocID="{D60694D9-AF69-402A-981C-D1902C019623}" presName="desTextWrapper" presStyleCnt="0"/>
      <dgm:spPr/>
    </dgm:pt>
    <dgm:pt modelId="{06890375-1581-4C9E-962B-59F8C2E0E8BE}" type="pres">
      <dgm:prSet presAssocID="{D60694D9-AF69-402A-981C-D1902C019623}" presName="desText" presStyleLbl="revTx" presStyleIdx="0" presStyleCnt="5">
        <dgm:presLayoutVars>
          <dgm:bulletEnabled val="1"/>
        </dgm:presLayoutVars>
      </dgm:prSet>
      <dgm:spPr/>
    </dgm:pt>
    <dgm:pt modelId="{430774F8-A548-43BB-A271-CC09BE50810F}" type="pres">
      <dgm:prSet presAssocID="{A09FFC63-8B7A-4C76-ACC1-B9A263189C54}" presName="spaceV" presStyleCnt="0"/>
      <dgm:spPr/>
    </dgm:pt>
    <dgm:pt modelId="{18F4B4EF-20B3-44C5-8553-B9CB1C4E89A5}" type="pres">
      <dgm:prSet presAssocID="{EC8C555A-712A-4986-A639-D3EA37E61F1B}" presName="pair" presStyleCnt="0"/>
      <dgm:spPr/>
    </dgm:pt>
    <dgm:pt modelId="{9DE6BBC0-3B53-45BE-BE10-2D0CD6B5CA7D}" type="pres">
      <dgm:prSet presAssocID="{EC8C555A-712A-4986-A639-D3EA37E61F1B}" presName="spaceH" presStyleLbl="node1" presStyleIdx="0" presStyleCnt="0"/>
      <dgm:spPr/>
    </dgm:pt>
    <dgm:pt modelId="{DB288E18-A026-4E23-A40B-9967AEDFDAEA}" type="pres">
      <dgm:prSet presAssocID="{EC8C555A-712A-4986-A639-D3EA37E61F1B}" presName="desPictures" presStyleLbl="alignImgPlace1" presStyleIdx="1" presStyleCnt="5"/>
      <dgm:spPr/>
    </dgm:pt>
    <dgm:pt modelId="{EBA83560-4B7B-4E3A-AADC-86E4DA7355F9}" type="pres">
      <dgm:prSet presAssocID="{EC8C555A-712A-4986-A639-D3EA37E61F1B}" presName="desTextWrapper" presStyleCnt="0"/>
      <dgm:spPr/>
    </dgm:pt>
    <dgm:pt modelId="{3E8B0EA5-623B-41BE-9342-FAE19A1AE01C}" type="pres">
      <dgm:prSet presAssocID="{EC8C555A-712A-4986-A639-D3EA37E61F1B}" presName="desText" presStyleLbl="revTx" presStyleIdx="1" presStyleCnt="5">
        <dgm:presLayoutVars>
          <dgm:bulletEnabled val="1"/>
        </dgm:presLayoutVars>
      </dgm:prSet>
      <dgm:spPr/>
    </dgm:pt>
    <dgm:pt modelId="{6C299515-DEF5-45DF-9D8A-34DE7EAD2834}" type="pres">
      <dgm:prSet presAssocID="{725C97A8-87AC-43EE-9BC7-FB4F0F37DDD6}" presName="spaceV" presStyleCnt="0"/>
      <dgm:spPr/>
    </dgm:pt>
    <dgm:pt modelId="{1F9F8DBD-103A-47B3-9102-7CCA9A0EB62E}" type="pres">
      <dgm:prSet presAssocID="{DFB84614-0B44-474A-8203-134E48C24A6A}" presName="pair" presStyleCnt="0"/>
      <dgm:spPr/>
    </dgm:pt>
    <dgm:pt modelId="{475870AF-8D2C-418F-9EFE-78DA0C121B18}" type="pres">
      <dgm:prSet presAssocID="{DFB84614-0B44-474A-8203-134E48C24A6A}" presName="spaceH" presStyleLbl="node1" presStyleIdx="0" presStyleCnt="0"/>
      <dgm:spPr/>
    </dgm:pt>
    <dgm:pt modelId="{183CB125-F43D-480A-BCE3-BCA212BD08BA}" type="pres">
      <dgm:prSet presAssocID="{DFB84614-0B44-474A-8203-134E48C24A6A}" presName="desPictures" presStyleLbl="alignImgPlace1" presStyleIdx="2" presStyleCnt="5"/>
      <dgm:spPr/>
    </dgm:pt>
    <dgm:pt modelId="{5CD518C3-478E-4F1D-A680-C2FAA62CD9C4}" type="pres">
      <dgm:prSet presAssocID="{DFB84614-0B44-474A-8203-134E48C24A6A}" presName="desTextWrapper" presStyleCnt="0"/>
      <dgm:spPr/>
    </dgm:pt>
    <dgm:pt modelId="{97BBF200-721E-4288-9DC9-240E915987D2}" type="pres">
      <dgm:prSet presAssocID="{DFB84614-0B44-474A-8203-134E48C24A6A}" presName="desText" presStyleLbl="revTx" presStyleIdx="2" presStyleCnt="5">
        <dgm:presLayoutVars>
          <dgm:bulletEnabled val="1"/>
        </dgm:presLayoutVars>
      </dgm:prSet>
      <dgm:spPr/>
    </dgm:pt>
    <dgm:pt modelId="{B7ABDC09-3A98-4C84-8DA2-85F8E83CB266}" type="pres">
      <dgm:prSet presAssocID="{C00D6F82-CC0F-4A67-8D6C-52B2A27F379B}" presName="spaceV" presStyleCnt="0"/>
      <dgm:spPr/>
    </dgm:pt>
    <dgm:pt modelId="{76553DFA-E515-4CFA-AA27-BDD648D20E20}" type="pres">
      <dgm:prSet presAssocID="{BC18CCB6-E344-46D3-989D-DE0751655A5B}" presName="pair" presStyleCnt="0"/>
      <dgm:spPr/>
    </dgm:pt>
    <dgm:pt modelId="{83AB2A73-A100-4DD4-8BE2-A1EF1DE85A08}" type="pres">
      <dgm:prSet presAssocID="{BC18CCB6-E344-46D3-989D-DE0751655A5B}" presName="spaceH" presStyleLbl="node1" presStyleIdx="0" presStyleCnt="0"/>
      <dgm:spPr/>
    </dgm:pt>
    <dgm:pt modelId="{CD7AD6A4-9F73-46C6-8DC5-016B4B72DDE5}" type="pres">
      <dgm:prSet presAssocID="{BC18CCB6-E344-46D3-989D-DE0751655A5B}" presName="desPictures" presStyleLbl="alignImgPlace1" presStyleIdx="3" presStyleCnt="5"/>
      <dgm:spPr/>
    </dgm:pt>
    <dgm:pt modelId="{0CE4E92C-A3C5-43F8-BAC9-097BEED1CCF5}" type="pres">
      <dgm:prSet presAssocID="{BC18CCB6-E344-46D3-989D-DE0751655A5B}" presName="desTextWrapper" presStyleCnt="0"/>
      <dgm:spPr/>
    </dgm:pt>
    <dgm:pt modelId="{90CE82E4-8BE0-4B1F-AC87-2156E7910D88}" type="pres">
      <dgm:prSet presAssocID="{BC18CCB6-E344-46D3-989D-DE0751655A5B}" presName="desText" presStyleLbl="revTx" presStyleIdx="3" presStyleCnt="5">
        <dgm:presLayoutVars>
          <dgm:bulletEnabled val="1"/>
        </dgm:presLayoutVars>
      </dgm:prSet>
      <dgm:spPr/>
    </dgm:pt>
    <dgm:pt modelId="{701BCA30-824E-424F-89A4-33986FC10978}" type="pres">
      <dgm:prSet presAssocID="{228B536B-3D2E-4A0B-8D97-04CA41C012F8}" presName="spaceV" presStyleCnt="0"/>
      <dgm:spPr/>
    </dgm:pt>
    <dgm:pt modelId="{CC3639B6-541E-4121-B955-CA1D08604547}" type="pres">
      <dgm:prSet presAssocID="{F17D583E-A127-4CE6-94AE-DCC361B727B9}" presName="pair" presStyleCnt="0"/>
      <dgm:spPr/>
    </dgm:pt>
    <dgm:pt modelId="{F4A601FC-0674-4053-A4EA-E32794829D26}" type="pres">
      <dgm:prSet presAssocID="{F17D583E-A127-4CE6-94AE-DCC361B727B9}" presName="spaceH" presStyleLbl="node1" presStyleIdx="0" presStyleCnt="0"/>
      <dgm:spPr/>
    </dgm:pt>
    <dgm:pt modelId="{94152456-75B2-4391-811A-7126654327DB}" type="pres">
      <dgm:prSet presAssocID="{F17D583E-A127-4CE6-94AE-DCC361B727B9}" presName="desPictures" presStyleLbl="alignImgPlace1" presStyleIdx="4" presStyleCnt="5"/>
      <dgm:spPr/>
    </dgm:pt>
    <dgm:pt modelId="{0BCF2933-F459-4B72-9153-9BF5F9C72967}" type="pres">
      <dgm:prSet presAssocID="{F17D583E-A127-4CE6-94AE-DCC361B727B9}" presName="desTextWrapper" presStyleCnt="0"/>
      <dgm:spPr/>
    </dgm:pt>
    <dgm:pt modelId="{517ED702-E091-4F54-88B4-4549068B080A}" type="pres">
      <dgm:prSet presAssocID="{F17D583E-A127-4CE6-94AE-DCC361B727B9}" presName="desText" presStyleLbl="revTx" presStyleIdx="4" presStyleCnt="5" custScaleX="142515">
        <dgm:presLayoutVars>
          <dgm:bulletEnabled val="1"/>
        </dgm:presLayoutVars>
      </dgm:prSet>
      <dgm:spPr/>
    </dgm:pt>
    <dgm:pt modelId="{55D30140-F880-45D1-819D-8BFA4E6C8FF5}" type="pres">
      <dgm:prSet presAssocID="{F1E75A58-E98E-4584-A782-CE94ADEEC5C6}" presName="maxNode" presStyleCnt="0"/>
      <dgm:spPr/>
    </dgm:pt>
    <dgm:pt modelId="{A2AFD40B-E9BE-4900-B9E0-165F24BE07C4}" type="pres">
      <dgm:prSet presAssocID="{F1E75A58-E98E-4584-A782-CE94ADEEC5C6}" presName="Name33" presStyleCnt="0"/>
      <dgm:spPr/>
    </dgm:pt>
  </dgm:ptLst>
  <dgm:cxnLst>
    <dgm:cxn modelId="{E5F6D901-16B5-4C17-A139-D7ECA889D886}" srcId="{F1E75A58-E98E-4584-A782-CE94ADEEC5C6}" destId="{E553E65D-8A7E-4C00-A4AD-F7EF57086F92}" srcOrd="0" destOrd="0" parTransId="{9F02B902-31FC-4135-A721-E2D48430166D}" sibTransId="{5A7F09D0-80BF-4E47-A028-F21AE2387585}"/>
    <dgm:cxn modelId="{B47C9204-9C9A-4005-A7D0-CB1F428342E5}" srcId="{F1E75A58-E98E-4584-A782-CE94ADEEC5C6}" destId="{F17D583E-A127-4CE6-94AE-DCC361B727B9}" srcOrd="5" destOrd="0" parTransId="{4200EBF8-6873-469E-AA2C-CE024BE1B85A}" sibTransId="{41368CCD-7F7B-48A4-AEF4-D47B8EDD5B7A}"/>
    <dgm:cxn modelId="{E9DFA305-FF62-473B-BD37-A69EC6904821}" type="presOf" srcId="{F1E75A58-E98E-4584-A782-CE94ADEEC5C6}" destId="{F4B2C205-2489-4183-9B3D-3F8022F999D5}" srcOrd="0" destOrd="0" presId="urn:microsoft.com/office/officeart/2008/layout/AccentedPicture"/>
    <dgm:cxn modelId="{F24DA813-3DEC-4EDE-9564-9FEF937C397A}" srcId="{F1E75A58-E98E-4584-A782-CE94ADEEC5C6}" destId="{BC18CCB6-E344-46D3-989D-DE0751655A5B}" srcOrd="4" destOrd="0" parTransId="{0D628175-8791-4473-978B-453D90D2A9EF}" sibTransId="{228B536B-3D2E-4A0B-8D97-04CA41C012F8}"/>
    <dgm:cxn modelId="{228EA538-30EE-4A8B-8AF4-872116A961AC}" type="presOf" srcId="{E553E65D-8A7E-4C00-A4AD-F7EF57086F92}" destId="{7FA89DDE-94EB-4E64-9596-39157223357C}" srcOrd="0" destOrd="0" presId="urn:microsoft.com/office/officeart/2008/layout/AccentedPicture"/>
    <dgm:cxn modelId="{233E8B39-A10C-4FC3-B831-F2A7E89E8D74}" type="presOf" srcId="{D60694D9-AF69-402A-981C-D1902C019623}" destId="{06890375-1581-4C9E-962B-59F8C2E0E8BE}" srcOrd="0" destOrd="0" presId="urn:microsoft.com/office/officeart/2008/layout/AccentedPicture"/>
    <dgm:cxn modelId="{3A1D5E64-D2D7-47F9-B380-D46F02194088}" type="presOf" srcId="{EC8C555A-712A-4986-A639-D3EA37E61F1B}" destId="{3E8B0EA5-623B-41BE-9342-FAE19A1AE01C}" srcOrd="0" destOrd="0" presId="urn:microsoft.com/office/officeart/2008/layout/AccentedPicture"/>
    <dgm:cxn modelId="{3EAEBB64-B0F8-49DF-A01B-4F81FF410069}" type="presOf" srcId="{BC18CCB6-E344-46D3-989D-DE0751655A5B}" destId="{90CE82E4-8BE0-4B1F-AC87-2156E7910D88}" srcOrd="0" destOrd="0" presId="urn:microsoft.com/office/officeart/2008/layout/AccentedPicture"/>
    <dgm:cxn modelId="{D4012C71-CA82-47A7-92CB-6017FC8559A9}" type="presOf" srcId="{DFB84614-0B44-474A-8203-134E48C24A6A}" destId="{97BBF200-721E-4288-9DC9-240E915987D2}" srcOrd="0" destOrd="0" presId="urn:microsoft.com/office/officeart/2008/layout/AccentedPicture"/>
    <dgm:cxn modelId="{EEBA4F72-2C19-43B8-9FA6-61718760831E}" srcId="{F1E75A58-E98E-4584-A782-CE94ADEEC5C6}" destId="{EC8C555A-712A-4986-A639-D3EA37E61F1B}" srcOrd="2" destOrd="0" parTransId="{7DA8BD73-B50F-4F58-B368-9F37F0E78CA5}" sibTransId="{725C97A8-87AC-43EE-9BC7-FB4F0F37DDD6}"/>
    <dgm:cxn modelId="{B18ADA8F-41BD-4418-A4F0-7777496E53B5}" type="presOf" srcId="{F17D583E-A127-4CE6-94AE-DCC361B727B9}" destId="{517ED702-E091-4F54-88B4-4549068B080A}" srcOrd="0" destOrd="0" presId="urn:microsoft.com/office/officeart/2008/layout/AccentedPicture"/>
    <dgm:cxn modelId="{EE979BB2-2888-41E1-8F02-A6C96E870C37}" srcId="{F1E75A58-E98E-4584-A782-CE94ADEEC5C6}" destId="{DFB84614-0B44-474A-8203-134E48C24A6A}" srcOrd="3" destOrd="0" parTransId="{9224EA80-DF44-4BD4-850E-D8453D60FBE8}" sibTransId="{C00D6F82-CC0F-4A67-8D6C-52B2A27F379B}"/>
    <dgm:cxn modelId="{C6DBE9C0-9AF1-4DCC-B9FE-FEE110BDD702}" type="presOf" srcId="{5A7F09D0-80BF-4E47-A028-F21AE2387585}" destId="{732855D3-6F34-4831-9A7D-BADA0545793B}" srcOrd="0" destOrd="0" presId="urn:microsoft.com/office/officeart/2008/layout/AccentedPicture"/>
    <dgm:cxn modelId="{251DD8FA-1FB6-4D19-AE98-E1EC5A33FCBF}" srcId="{F1E75A58-E98E-4584-A782-CE94ADEEC5C6}" destId="{D60694D9-AF69-402A-981C-D1902C019623}" srcOrd="1" destOrd="0" parTransId="{BD0EDB8C-7271-436C-8209-78D3CC157F97}" sibTransId="{A09FFC63-8B7A-4C76-ACC1-B9A263189C54}"/>
    <dgm:cxn modelId="{8F5CE3F2-F59F-4429-8155-C9D2D8EFC88C}" type="presParOf" srcId="{F4B2C205-2489-4183-9B3D-3F8022F999D5}" destId="{732855D3-6F34-4831-9A7D-BADA0545793B}" srcOrd="0" destOrd="0" presId="urn:microsoft.com/office/officeart/2008/layout/AccentedPicture"/>
    <dgm:cxn modelId="{B2812051-4A97-4AF2-A38E-86F59D50383E}" type="presParOf" srcId="{F4B2C205-2489-4183-9B3D-3F8022F999D5}" destId="{7FA89DDE-94EB-4E64-9596-39157223357C}" srcOrd="1" destOrd="0" presId="urn:microsoft.com/office/officeart/2008/layout/AccentedPicture"/>
    <dgm:cxn modelId="{3B585EAE-7985-41C1-81F9-D09607BA8DDF}" type="presParOf" srcId="{F4B2C205-2489-4183-9B3D-3F8022F999D5}" destId="{2CF38312-2ED3-4C02-B492-B40B4587E6DD}" srcOrd="2" destOrd="0" presId="urn:microsoft.com/office/officeart/2008/layout/AccentedPicture"/>
    <dgm:cxn modelId="{EB04BF3F-5EF8-4DA0-A538-62D464220EA0}" type="presParOf" srcId="{2CF38312-2ED3-4C02-B492-B40B4587E6DD}" destId="{61175EAB-7A48-4132-A01B-BABF07FB2144}" srcOrd="0" destOrd="0" presId="urn:microsoft.com/office/officeart/2008/layout/AccentedPicture"/>
    <dgm:cxn modelId="{B1E950D6-C977-45F4-B225-8FE01D50EFC4}" type="presParOf" srcId="{61175EAB-7A48-4132-A01B-BABF07FB2144}" destId="{D3A94450-3E38-403F-91A1-9C29D3683343}" srcOrd="0" destOrd="0" presId="urn:microsoft.com/office/officeart/2008/layout/AccentedPicture"/>
    <dgm:cxn modelId="{89C90BAB-9690-4287-827E-CCAA9307D1BC}" type="presParOf" srcId="{61175EAB-7A48-4132-A01B-BABF07FB2144}" destId="{DB599BD0-030B-41F6-89D0-44752222317C}" srcOrd="1" destOrd="0" presId="urn:microsoft.com/office/officeart/2008/layout/AccentedPicture"/>
    <dgm:cxn modelId="{DF3DA3D4-0BEA-42BD-8ABD-17ED7273FEDD}" type="presParOf" srcId="{61175EAB-7A48-4132-A01B-BABF07FB2144}" destId="{1420D85D-1CC0-47AD-A58B-37C7BFEBC5B1}" srcOrd="2" destOrd="0" presId="urn:microsoft.com/office/officeart/2008/layout/AccentedPicture"/>
    <dgm:cxn modelId="{E56A8EA9-82E1-4F15-A108-7E53D33DD08D}" type="presParOf" srcId="{1420D85D-1CC0-47AD-A58B-37C7BFEBC5B1}" destId="{06890375-1581-4C9E-962B-59F8C2E0E8BE}" srcOrd="0" destOrd="0" presId="urn:microsoft.com/office/officeart/2008/layout/AccentedPicture"/>
    <dgm:cxn modelId="{45AED51B-D8D9-48A0-9926-CD08264595AA}" type="presParOf" srcId="{2CF38312-2ED3-4C02-B492-B40B4587E6DD}" destId="{430774F8-A548-43BB-A271-CC09BE50810F}" srcOrd="1" destOrd="0" presId="urn:microsoft.com/office/officeart/2008/layout/AccentedPicture"/>
    <dgm:cxn modelId="{49387E00-6364-4995-B946-39DF8FC91489}" type="presParOf" srcId="{2CF38312-2ED3-4C02-B492-B40B4587E6DD}" destId="{18F4B4EF-20B3-44C5-8553-B9CB1C4E89A5}" srcOrd="2" destOrd="0" presId="urn:microsoft.com/office/officeart/2008/layout/AccentedPicture"/>
    <dgm:cxn modelId="{55593EC2-DE4F-4C41-BD22-B6F267E5752E}" type="presParOf" srcId="{18F4B4EF-20B3-44C5-8553-B9CB1C4E89A5}" destId="{9DE6BBC0-3B53-45BE-BE10-2D0CD6B5CA7D}" srcOrd="0" destOrd="0" presId="urn:microsoft.com/office/officeart/2008/layout/AccentedPicture"/>
    <dgm:cxn modelId="{CA86073A-55D9-47FC-B833-5215CD7E4ECB}" type="presParOf" srcId="{18F4B4EF-20B3-44C5-8553-B9CB1C4E89A5}" destId="{DB288E18-A026-4E23-A40B-9967AEDFDAEA}" srcOrd="1" destOrd="0" presId="urn:microsoft.com/office/officeart/2008/layout/AccentedPicture"/>
    <dgm:cxn modelId="{A2D04D88-BB73-4ED5-830F-861D39972A11}" type="presParOf" srcId="{18F4B4EF-20B3-44C5-8553-B9CB1C4E89A5}" destId="{EBA83560-4B7B-4E3A-AADC-86E4DA7355F9}" srcOrd="2" destOrd="0" presId="urn:microsoft.com/office/officeart/2008/layout/AccentedPicture"/>
    <dgm:cxn modelId="{29942547-A87B-4760-A463-C7C6E6F5E753}" type="presParOf" srcId="{EBA83560-4B7B-4E3A-AADC-86E4DA7355F9}" destId="{3E8B0EA5-623B-41BE-9342-FAE19A1AE01C}" srcOrd="0" destOrd="0" presId="urn:microsoft.com/office/officeart/2008/layout/AccentedPicture"/>
    <dgm:cxn modelId="{B7DDB87A-EB01-44BC-9CAA-A023204D5739}" type="presParOf" srcId="{2CF38312-2ED3-4C02-B492-B40B4587E6DD}" destId="{6C299515-DEF5-45DF-9D8A-34DE7EAD2834}" srcOrd="3" destOrd="0" presId="urn:microsoft.com/office/officeart/2008/layout/AccentedPicture"/>
    <dgm:cxn modelId="{FB9D34A0-13D4-4DBF-ADB6-B22625CFA974}" type="presParOf" srcId="{2CF38312-2ED3-4C02-B492-B40B4587E6DD}" destId="{1F9F8DBD-103A-47B3-9102-7CCA9A0EB62E}" srcOrd="4" destOrd="0" presId="urn:microsoft.com/office/officeart/2008/layout/AccentedPicture"/>
    <dgm:cxn modelId="{9D2AE7DA-B712-4EC6-92D6-8B29CB7CE6C4}" type="presParOf" srcId="{1F9F8DBD-103A-47B3-9102-7CCA9A0EB62E}" destId="{475870AF-8D2C-418F-9EFE-78DA0C121B18}" srcOrd="0" destOrd="0" presId="urn:microsoft.com/office/officeart/2008/layout/AccentedPicture"/>
    <dgm:cxn modelId="{849EAE36-707B-4257-A495-54B987EB4106}" type="presParOf" srcId="{1F9F8DBD-103A-47B3-9102-7CCA9A0EB62E}" destId="{183CB125-F43D-480A-BCE3-BCA212BD08BA}" srcOrd="1" destOrd="0" presId="urn:microsoft.com/office/officeart/2008/layout/AccentedPicture"/>
    <dgm:cxn modelId="{3EC48265-8D1A-48BB-97CC-4FE27857DA8B}" type="presParOf" srcId="{1F9F8DBD-103A-47B3-9102-7CCA9A0EB62E}" destId="{5CD518C3-478E-4F1D-A680-C2FAA62CD9C4}" srcOrd="2" destOrd="0" presId="urn:microsoft.com/office/officeart/2008/layout/AccentedPicture"/>
    <dgm:cxn modelId="{5DE62683-B1A0-47E1-B0B2-24E52561389D}" type="presParOf" srcId="{5CD518C3-478E-4F1D-A680-C2FAA62CD9C4}" destId="{97BBF200-721E-4288-9DC9-240E915987D2}" srcOrd="0" destOrd="0" presId="urn:microsoft.com/office/officeart/2008/layout/AccentedPicture"/>
    <dgm:cxn modelId="{BD4BE7DE-EBEE-4D44-99D3-800762F9447C}" type="presParOf" srcId="{2CF38312-2ED3-4C02-B492-B40B4587E6DD}" destId="{B7ABDC09-3A98-4C84-8DA2-85F8E83CB266}" srcOrd="5" destOrd="0" presId="urn:microsoft.com/office/officeart/2008/layout/AccentedPicture"/>
    <dgm:cxn modelId="{28E7D6B3-BF3D-410D-9C41-5722C6C002B9}" type="presParOf" srcId="{2CF38312-2ED3-4C02-B492-B40B4587E6DD}" destId="{76553DFA-E515-4CFA-AA27-BDD648D20E20}" srcOrd="6" destOrd="0" presId="urn:microsoft.com/office/officeart/2008/layout/AccentedPicture"/>
    <dgm:cxn modelId="{A9FB1EE3-9174-4C04-84EC-5995F1187CF9}" type="presParOf" srcId="{76553DFA-E515-4CFA-AA27-BDD648D20E20}" destId="{83AB2A73-A100-4DD4-8BE2-A1EF1DE85A08}" srcOrd="0" destOrd="0" presId="urn:microsoft.com/office/officeart/2008/layout/AccentedPicture"/>
    <dgm:cxn modelId="{2C25932A-9456-430B-B710-B69E033B7785}" type="presParOf" srcId="{76553DFA-E515-4CFA-AA27-BDD648D20E20}" destId="{CD7AD6A4-9F73-46C6-8DC5-016B4B72DDE5}" srcOrd="1" destOrd="0" presId="urn:microsoft.com/office/officeart/2008/layout/AccentedPicture"/>
    <dgm:cxn modelId="{9120CDC5-62E3-4160-A2BB-99BCEB9F6840}" type="presParOf" srcId="{76553DFA-E515-4CFA-AA27-BDD648D20E20}" destId="{0CE4E92C-A3C5-43F8-BAC9-097BEED1CCF5}" srcOrd="2" destOrd="0" presId="urn:microsoft.com/office/officeart/2008/layout/AccentedPicture"/>
    <dgm:cxn modelId="{13929DD9-4A91-4CFB-AD53-490AD42421F4}" type="presParOf" srcId="{0CE4E92C-A3C5-43F8-BAC9-097BEED1CCF5}" destId="{90CE82E4-8BE0-4B1F-AC87-2156E7910D88}" srcOrd="0" destOrd="0" presId="urn:microsoft.com/office/officeart/2008/layout/AccentedPicture"/>
    <dgm:cxn modelId="{521A525E-2284-46F9-9C4D-D83960BAA267}" type="presParOf" srcId="{2CF38312-2ED3-4C02-B492-B40B4587E6DD}" destId="{701BCA30-824E-424F-89A4-33986FC10978}" srcOrd="7" destOrd="0" presId="urn:microsoft.com/office/officeart/2008/layout/AccentedPicture"/>
    <dgm:cxn modelId="{B949621E-4FEA-4378-8284-AB460E4E0E4C}" type="presParOf" srcId="{2CF38312-2ED3-4C02-B492-B40B4587E6DD}" destId="{CC3639B6-541E-4121-B955-CA1D08604547}" srcOrd="8" destOrd="0" presId="urn:microsoft.com/office/officeart/2008/layout/AccentedPicture"/>
    <dgm:cxn modelId="{F3ADE829-AF2E-4872-8753-C1E0F5403206}" type="presParOf" srcId="{CC3639B6-541E-4121-B955-CA1D08604547}" destId="{F4A601FC-0674-4053-A4EA-E32794829D26}" srcOrd="0" destOrd="0" presId="urn:microsoft.com/office/officeart/2008/layout/AccentedPicture"/>
    <dgm:cxn modelId="{76C6EA30-1E7A-47AE-A2E0-BE473F890557}" type="presParOf" srcId="{CC3639B6-541E-4121-B955-CA1D08604547}" destId="{94152456-75B2-4391-811A-7126654327DB}" srcOrd="1" destOrd="0" presId="urn:microsoft.com/office/officeart/2008/layout/AccentedPicture"/>
    <dgm:cxn modelId="{847C5325-AAB3-4ADE-AD95-F3F72CC16B52}" type="presParOf" srcId="{CC3639B6-541E-4121-B955-CA1D08604547}" destId="{0BCF2933-F459-4B72-9153-9BF5F9C72967}" srcOrd="2" destOrd="0" presId="urn:microsoft.com/office/officeart/2008/layout/AccentedPicture"/>
    <dgm:cxn modelId="{9D64E98A-E888-4DDF-95CA-7EC1E337427B}" type="presParOf" srcId="{0BCF2933-F459-4B72-9153-9BF5F9C72967}" destId="{517ED702-E091-4F54-88B4-4549068B080A}" srcOrd="0" destOrd="0" presId="urn:microsoft.com/office/officeart/2008/layout/AccentedPicture"/>
    <dgm:cxn modelId="{1FFC47F6-7476-4A35-8ED3-488122DFC81D}" type="presParOf" srcId="{F4B2C205-2489-4183-9B3D-3F8022F999D5}" destId="{55D30140-F880-45D1-819D-8BFA4E6C8FF5}" srcOrd="3" destOrd="0" presId="urn:microsoft.com/office/officeart/2008/layout/AccentedPicture"/>
    <dgm:cxn modelId="{816C65DF-FC98-4048-8B32-2BF553E31C18}" type="presParOf" srcId="{55D30140-F880-45D1-819D-8BFA4E6C8FF5}" destId="{A2AFD40B-E9BE-4900-B9E0-165F24BE07C4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E75A58-E98E-4584-A782-CE94ADEEC5C6}" type="doc">
      <dgm:prSet loTypeId="urn:microsoft.com/office/officeart/2008/layout/AccentedPicture" loCatId="pictur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sl-SI"/>
        </a:p>
      </dgm:t>
    </dgm:pt>
    <dgm:pt modelId="{E553E65D-8A7E-4C00-A4AD-F7EF57086F92}">
      <dgm:prSet phldrT="[besedilo]" custT="1"/>
      <dgm:spPr/>
      <dgm:t>
        <a:bodyPr/>
        <a:lstStyle/>
        <a:p>
          <a:r>
            <a:rPr lang="sl-SI" sz="4000" dirty="0">
              <a:latin typeface="Tw Cen MT Condensed" panose="020B0606020104020203" pitchFamily="34" charset="-18"/>
            </a:rPr>
            <a:t>NARAVNA IN KULTURNA DEDIŠČINA</a:t>
          </a:r>
        </a:p>
      </dgm:t>
    </dgm:pt>
    <dgm:pt modelId="{9F02B902-31FC-4135-A721-E2D48430166D}" type="parTrans" cxnId="{E5F6D901-16B5-4C17-A139-D7ECA889D886}">
      <dgm:prSet/>
      <dgm:spPr/>
      <dgm:t>
        <a:bodyPr/>
        <a:lstStyle/>
        <a:p>
          <a:endParaRPr lang="sl-SI"/>
        </a:p>
      </dgm:t>
    </dgm:pt>
    <dgm:pt modelId="{5A7F09D0-80BF-4E47-A028-F21AE2387585}" type="sibTrans" cxnId="{E5F6D901-16B5-4C17-A139-D7ECA889D886}">
      <dgm:prSet/>
      <dgm:spPr/>
      <dgm:t>
        <a:bodyPr/>
        <a:lstStyle/>
        <a:p>
          <a:endParaRPr lang="sl-SI">
            <a:latin typeface="Tw Cen MT Condensed" panose="020B0606020104020203" pitchFamily="34" charset="-18"/>
          </a:endParaRPr>
        </a:p>
      </dgm:t>
    </dgm:pt>
    <dgm:pt modelId="{D60694D9-AF69-402A-981C-D1902C019623}">
      <dgm:prSet phldrT="[besedilo]"/>
      <dgm:spPr/>
      <dgm:t>
        <a:bodyPr/>
        <a:lstStyle/>
        <a:p>
          <a:r>
            <a:rPr lang="sl-SI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PRIHODNOST</a:t>
          </a:r>
        </a:p>
      </dgm:t>
    </dgm:pt>
    <dgm:pt modelId="{BD0EDB8C-7271-436C-8209-78D3CC157F97}" type="parTrans" cxnId="{251DD8FA-1FB6-4D19-AE98-E1EC5A33FCBF}">
      <dgm:prSet/>
      <dgm:spPr/>
      <dgm:t>
        <a:bodyPr/>
        <a:lstStyle/>
        <a:p>
          <a:endParaRPr lang="sl-SI"/>
        </a:p>
      </dgm:t>
    </dgm:pt>
    <dgm:pt modelId="{A09FFC63-8B7A-4C76-ACC1-B9A263189C54}" type="sibTrans" cxnId="{251DD8FA-1FB6-4D19-AE98-E1EC5A33FCBF}">
      <dgm:prSet/>
      <dgm:spPr/>
      <dgm:t>
        <a:bodyPr/>
        <a:lstStyle/>
        <a:p>
          <a:endParaRPr lang="sl-SI"/>
        </a:p>
      </dgm:t>
    </dgm:pt>
    <dgm:pt modelId="{EC8C555A-712A-4986-A639-D3EA37E61F1B}">
      <dgm:prSet phldrT="[besedilo]"/>
      <dgm:spPr/>
      <dgm:t>
        <a:bodyPr/>
        <a:lstStyle/>
        <a:p>
          <a:r>
            <a:rPr lang="sl-SI" dirty="0">
              <a:latin typeface="Tw Cen MT Condensed" panose="020B0606020104020203" pitchFamily="34" charset="-18"/>
            </a:rPr>
            <a:t>IDENTIFIKACIJA</a:t>
          </a:r>
        </a:p>
      </dgm:t>
    </dgm:pt>
    <dgm:pt modelId="{7DA8BD73-B50F-4F58-B368-9F37F0E78CA5}" type="parTrans" cxnId="{EEBA4F72-2C19-43B8-9FA6-61718760831E}">
      <dgm:prSet/>
      <dgm:spPr/>
      <dgm:t>
        <a:bodyPr/>
        <a:lstStyle/>
        <a:p>
          <a:endParaRPr lang="sl-SI"/>
        </a:p>
      </dgm:t>
    </dgm:pt>
    <dgm:pt modelId="{725C97A8-87AC-43EE-9BC7-FB4F0F37DDD6}" type="sibTrans" cxnId="{EEBA4F72-2C19-43B8-9FA6-61718760831E}">
      <dgm:prSet/>
      <dgm:spPr/>
      <dgm:t>
        <a:bodyPr/>
        <a:lstStyle/>
        <a:p>
          <a:endParaRPr lang="sl-SI"/>
        </a:p>
      </dgm:t>
    </dgm:pt>
    <dgm:pt modelId="{BC18CCB6-E344-46D3-989D-DE0751655A5B}">
      <dgm:prSet phldrT="[besedilo]"/>
      <dgm:spPr/>
      <dgm:t>
        <a:bodyPr/>
        <a:lstStyle/>
        <a:p>
          <a:r>
            <a:rPr lang="sl-SI" dirty="0">
              <a:latin typeface="Tw Cen MT Condensed" panose="020B0606020104020203" pitchFamily="34" charset="-18"/>
            </a:rPr>
            <a:t>TURISTIČNA PONUDBA</a:t>
          </a:r>
        </a:p>
      </dgm:t>
    </dgm:pt>
    <dgm:pt modelId="{0D628175-8791-4473-978B-453D90D2A9EF}" type="parTrans" cxnId="{F24DA813-3DEC-4EDE-9564-9FEF937C397A}">
      <dgm:prSet/>
      <dgm:spPr/>
      <dgm:t>
        <a:bodyPr/>
        <a:lstStyle/>
        <a:p>
          <a:endParaRPr lang="sl-SI"/>
        </a:p>
      </dgm:t>
    </dgm:pt>
    <dgm:pt modelId="{228B536B-3D2E-4A0B-8D97-04CA41C012F8}" type="sibTrans" cxnId="{F24DA813-3DEC-4EDE-9564-9FEF937C397A}">
      <dgm:prSet/>
      <dgm:spPr/>
      <dgm:t>
        <a:bodyPr/>
        <a:lstStyle/>
        <a:p>
          <a:endParaRPr lang="sl-SI"/>
        </a:p>
      </dgm:t>
    </dgm:pt>
    <dgm:pt modelId="{DFB84614-0B44-474A-8203-134E48C24A6A}">
      <dgm:prSet/>
      <dgm:spPr/>
      <dgm:t>
        <a:bodyPr/>
        <a:lstStyle/>
        <a:p>
          <a:r>
            <a:rPr lang="sl-SI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OZAVEŠČANJE</a:t>
          </a:r>
        </a:p>
      </dgm:t>
    </dgm:pt>
    <dgm:pt modelId="{9224EA80-DF44-4BD4-850E-D8453D60FBE8}" type="parTrans" cxnId="{EE979BB2-2888-41E1-8F02-A6C96E870C37}">
      <dgm:prSet/>
      <dgm:spPr/>
      <dgm:t>
        <a:bodyPr/>
        <a:lstStyle/>
        <a:p>
          <a:endParaRPr lang="sl-SI"/>
        </a:p>
      </dgm:t>
    </dgm:pt>
    <dgm:pt modelId="{C00D6F82-CC0F-4A67-8D6C-52B2A27F379B}" type="sibTrans" cxnId="{EE979BB2-2888-41E1-8F02-A6C96E870C37}">
      <dgm:prSet/>
      <dgm:spPr/>
      <dgm:t>
        <a:bodyPr/>
        <a:lstStyle/>
        <a:p>
          <a:endParaRPr lang="sl-SI"/>
        </a:p>
      </dgm:t>
    </dgm:pt>
    <dgm:pt modelId="{F17D583E-A127-4CE6-94AE-DCC361B727B9}">
      <dgm:prSet phldrT="[besedilo]"/>
      <dgm:spPr/>
      <dgm:t>
        <a:bodyPr/>
        <a:lstStyle/>
        <a:p>
          <a:r>
            <a:rPr lang="sl-SI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OKOLJSKE VSEBINE</a:t>
          </a:r>
        </a:p>
      </dgm:t>
    </dgm:pt>
    <dgm:pt modelId="{4200EBF8-6873-469E-AA2C-CE024BE1B85A}" type="parTrans" cxnId="{B47C9204-9C9A-4005-A7D0-CB1F428342E5}">
      <dgm:prSet/>
      <dgm:spPr/>
      <dgm:t>
        <a:bodyPr/>
        <a:lstStyle/>
        <a:p>
          <a:endParaRPr lang="sl-SI"/>
        </a:p>
      </dgm:t>
    </dgm:pt>
    <dgm:pt modelId="{41368CCD-7F7B-48A4-AEF4-D47B8EDD5B7A}" type="sibTrans" cxnId="{B47C9204-9C9A-4005-A7D0-CB1F428342E5}">
      <dgm:prSet/>
      <dgm:spPr/>
      <dgm:t>
        <a:bodyPr/>
        <a:lstStyle/>
        <a:p>
          <a:endParaRPr lang="sl-SI"/>
        </a:p>
      </dgm:t>
    </dgm:pt>
    <dgm:pt modelId="{F4B2C205-2489-4183-9B3D-3F8022F999D5}" type="pres">
      <dgm:prSet presAssocID="{F1E75A58-E98E-4584-A782-CE94ADEEC5C6}" presName="Name0" presStyleCnt="0">
        <dgm:presLayoutVars>
          <dgm:dir/>
        </dgm:presLayoutVars>
      </dgm:prSet>
      <dgm:spPr/>
    </dgm:pt>
    <dgm:pt modelId="{732855D3-6F34-4831-9A7D-BADA0545793B}" type="pres">
      <dgm:prSet presAssocID="{5A7F09D0-80BF-4E47-A028-F21AE2387585}" presName="picture_1" presStyleLbl="bgImgPlace1" presStyleIdx="0" presStyleCnt="1" custLinFactNeighborX="225" custLinFactNeighborY="354"/>
      <dgm:spPr/>
    </dgm:pt>
    <dgm:pt modelId="{7FA89DDE-94EB-4E64-9596-39157223357C}" type="pres">
      <dgm:prSet presAssocID="{E553E65D-8A7E-4C00-A4AD-F7EF57086F92}" presName="text_1" presStyleLbl="node1" presStyleIdx="0" presStyleCnt="0">
        <dgm:presLayoutVars>
          <dgm:bulletEnabled val="1"/>
        </dgm:presLayoutVars>
      </dgm:prSet>
      <dgm:spPr/>
    </dgm:pt>
    <dgm:pt modelId="{2CF38312-2ED3-4C02-B492-B40B4587E6DD}" type="pres">
      <dgm:prSet presAssocID="{F1E75A58-E98E-4584-A782-CE94ADEEC5C6}" presName="linV" presStyleCnt="0"/>
      <dgm:spPr/>
    </dgm:pt>
    <dgm:pt modelId="{61175EAB-7A48-4132-A01B-BABF07FB2144}" type="pres">
      <dgm:prSet presAssocID="{D60694D9-AF69-402A-981C-D1902C019623}" presName="pair" presStyleCnt="0"/>
      <dgm:spPr/>
    </dgm:pt>
    <dgm:pt modelId="{D3A94450-3E38-403F-91A1-9C29D3683343}" type="pres">
      <dgm:prSet presAssocID="{D60694D9-AF69-402A-981C-D1902C019623}" presName="spaceH" presStyleLbl="node1" presStyleIdx="0" presStyleCnt="0"/>
      <dgm:spPr/>
    </dgm:pt>
    <dgm:pt modelId="{DB599BD0-030B-41F6-89D0-44752222317C}" type="pres">
      <dgm:prSet presAssocID="{D60694D9-AF69-402A-981C-D1902C019623}" presName="desPictures" presStyleLbl="alignImgPlace1" presStyleIdx="0" presStyleCnt="5"/>
      <dgm:spPr/>
    </dgm:pt>
    <dgm:pt modelId="{1420D85D-1CC0-47AD-A58B-37C7BFEBC5B1}" type="pres">
      <dgm:prSet presAssocID="{D60694D9-AF69-402A-981C-D1902C019623}" presName="desTextWrapper" presStyleCnt="0"/>
      <dgm:spPr/>
    </dgm:pt>
    <dgm:pt modelId="{06890375-1581-4C9E-962B-59F8C2E0E8BE}" type="pres">
      <dgm:prSet presAssocID="{D60694D9-AF69-402A-981C-D1902C019623}" presName="desText" presStyleLbl="revTx" presStyleIdx="0" presStyleCnt="5">
        <dgm:presLayoutVars>
          <dgm:bulletEnabled val="1"/>
        </dgm:presLayoutVars>
      </dgm:prSet>
      <dgm:spPr/>
    </dgm:pt>
    <dgm:pt modelId="{430774F8-A548-43BB-A271-CC09BE50810F}" type="pres">
      <dgm:prSet presAssocID="{A09FFC63-8B7A-4C76-ACC1-B9A263189C54}" presName="spaceV" presStyleCnt="0"/>
      <dgm:spPr/>
    </dgm:pt>
    <dgm:pt modelId="{18F4B4EF-20B3-44C5-8553-B9CB1C4E89A5}" type="pres">
      <dgm:prSet presAssocID="{EC8C555A-712A-4986-A639-D3EA37E61F1B}" presName="pair" presStyleCnt="0"/>
      <dgm:spPr/>
    </dgm:pt>
    <dgm:pt modelId="{9DE6BBC0-3B53-45BE-BE10-2D0CD6B5CA7D}" type="pres">
      <dgm:prSet presAssocID="{EC8C555A-712A-4986-A639-D3EA37E61F1B}" presName="spaceH" presStyleLbl="node1" presStyleIdx="0" presStyleCnt="0"/>
      <dgm:spPr/>
    </dgm:pt>
    <dgm:pt modelId="{DB288E18-A026-4E23-A40B-9967AEDFDAEA}" type="pres">
      <dgm:prSet presAssocID="{EC8C555A-712A-4986-A639-D3EA37E61F1B}" presName="desPictures" presStyleLbl="alignImgPlace1" presStyleIdx="1" presStyleCnt="5"/>
      <dgm:spPr/>
    </dgm:pt>
    <dgm:pt modelId="{EBA83560-4B7B-4E3A-AADC-86E4DA7355F9}" type="pres">
      <dgm:prSet presAssocID="{EC8C555A-712A-4986-A639-D3EA37E61F1B}" presName="desTextWrapper" presStyleCnt="0"/>
      <dgm:spPr/>
    </dgm:pt>
    <dgm:pt modelId="{3E8B0EA5-623B-41BE-9342-FAE19A1AE01C}" type="pres">
      <dgm:prSet presAssocID="{EC8C555A-712A-4986-A639-D3EA37E61F1B}" presName="desText" presStyleLbl="revTx" presStyleIdx="1" presStyleCnt="5">
        <dgm:presLayoutVars>
          <dgm:bulletEnabled val="1"/>
        </dgm:presLayoutVars>
      </dgm:prSet>
      <dgm:spPr/>
    </dgm:pt>
    <dgm:pt modelId="{6C299515-DEF5-45DF-9D8A-34DE7EAD2834}" type="pres">
      <dgm:prSet presAssocID="{725C97A8-87AC-43EE-9BC7-FB4F0F37DDD6}" presName="spaceV" presStyleCnt="0"/>
      <dgm:spPr/>
    </dgm:pt>
    <dgm:pt modelId="{1F9F8DBD-103A-47B3-9102-7CCA9A0EB62E}" type="pres">
      <dgm:prSet presAssocID="{DFB84614-0B44-474A-8203-134E48C24A6A}" presName="pair" presStyleCnt="0"/>
      <dgm:spPr/>
    </dgm:pt>
    <dgm:pt modelId="{475870AF-8D2C-418F-9EFE-78DA0C121B18}" type="pres">
      <dgm:prSet presAssocID="{DFB84614-0B44-474A-8203-134E48C24A6A}" presName="spaceH" presStyleLbl="node1" presStyleIdx="0" presStyleCnt="0"/>
      <dgm:spPr/>
    </dgm:pt>
    <dgm:pt modelId="{183CB125-F43D-480A-BCE3-BCA212BD08BA}" type="pres">
      <dgm:prSet presAssocID="{DFB84614-0B44-474A-8203-134E48C24A6A}" presName="desPictures" presStyleLbl="alignImgPlace1" presStyleIdx="2" presStyleCnt="5"/>
      <dgm:spPr/>
    </dgm:pt>
    <dgm:pt modelId="{5CD518C3-478E-4F1D-A680-C2FAA62CD9C4}" type="pres">
      <dgm:prSet presAssocID="{DFB84614-0B44-474A-8203-134E48C24A6A}" presName="desTextWrapper" presStyleCnt="0"/>
      <dgm:spPr/>
    </dgm:pt>
    <dgm:pt modelId="{97BBF200-721E-4288-9DC9-240E915987D2}" type="pres">
      <dgm:prSet presAssocID="{DFB84614-0B44-474A-8203-134E48C24A6A}" presName="desText" presStyleLbl="revTx" presStyleIdx="2" presStyleCnt="5">
        <dgm:presLayoutVars>
          <dgm:bulletEnabled val="1"/>
        </dgm:presLayoutVars>
      </dgm:prSet>
      <dgm:spPr/>
    </dgm:pt>
    <dgm:pt modelId="{B7ABDC09-3A98-4C84-8DA2-85F8E83CB266}" type="pres">
      <dgm:prSet presAssocID="{C00D6F82-CC0F-4A67-8D6C-52B2A27F379B}" presName="spaceV" presStyleCnt="0"/>
      <dgm:spPr/>
    </dgm:pt>
    <dgm:pt modelId="{76553DFA-E515-4CFA-AA27-BDD648D20E20}" type="pres">
      <dgm:prSet presAssocID="{BC18CCB6-E344-46D3-989D-DE0751655A5B}" presName="pair" presStyleCnt="0"/>
      <dgm:spPr/>
    </dgm:pt>
    <dgm:pt modelId="{83AB2A73-A100-4DD4-8BE2-A1EF1DE85A08}" type="pres">
      <dgm:prSet presAssocID="{BC18CCB6-E344-46D3-989D-DE0751655A5B}" presName="spaceH" presStyleLbl="node1" presStyleIdx="0" presStyleCnt="0"/>
      <dgm:spPr/>
    </dgm:pt>
    <dgm:pt modelId="{CD7AD6A4-9F73-46C6-8DC5-016B4B72DDE5}" type="pres">
      <dgm:prSet presAssocID="{BC18CCB6-E344-46D3-989D-DE0751655A5B}" presName="desPictures" presStyleLbl="alignImgPlace1" presStyleIdx="3" presStyleCnt="5"/>
      <dgm:spPr/>
    </dgm:pt>
    <dgm:pt modelId="{0CE4E92C-A3C5-43F8-BAC9-097BEED1CCF5}" type="pres">
      <dgm:prSet presAssocID="{BC18CCB6-E344-46D3-989D-DE0751655A5B}" presName="desTextWrapper" presStyleCnt="0"/>
      <dgm:spPr/>
    </dgm:pt>
    <dgm:pt modelId="{90CE82E4-8BE0-4B1F-AC87-2156E7910D88}" type="pres">
      <dgm:prSet presAssocID="{BC18CCB6-E344-46D3-989D-DE0751655A5B}" presName="desText" presStyleLbl="revTx" presStyleIdx="3" presStyleCnt="5">
        <dgm:presLayoutVars>
          <dgm:bulletEnabled val="1"/>
        </dgm:presLayoutVars>
      </dgm:prSet>
      <dgm:spPr/>
    </dgm:pt>
    <dgm:pt modelId="{701BCA30-824E-424F-89A4-33986FC10978}" type="pres">
      <dgm:prSet presAssocID="{228B536B-3D2E-4A0B-8D97-04CA41C012F8}" presName="spaceV" presStyleCnt="0"/>
      <dgm:spPr/>
    </dgm:pt>
    <dgm:pt modelId="{CC3639B6-541E-4121-B955-CA1D08604547}" type="pres">
      <dgm:prSet presAssocID="{F17D583E-A127-4CE6-94AE-DCC361B727B9}" presName="pair" presStyleCnt="0"/>
      <dgm:spPr/>
    </dgm:pt>
    <dgm:pt modelId="{F4A601FC-0674-4053-A4EA-E32794829D26}" type="pres">
      <dgm:prSet presAssocID="{F17D583E-A127-4CE6-94AE-DCC361B727B9}" presName="spaceH" presStyleLbl="node1" presStyleIdx="0" presStyleCnt="0"/>
      <dgm:spPr/>
    </dgm:pt>
    <dgm:pt modelId="{94152456-75B2-4391-811A-7126654327DB}" type="pres">
      <dgm:prSet presAssocID="{F17D583E-A127-4CE6-94AE-DCC361B727B9}" presName="desPictures" presStyleLbl="alignImgPlace1" presStyleIdx="4" presStyleCnt="5"/>
      <dgm:spPr/>
    </dgm:pt>
    <dgm:pt modelId="{0BCF2933-F459-4B72-9153-9BF5F9C72967}" type="pres">
      <dgm:prSet presAssocID="{F17D583E-A127-4CE6-94AE-DCC361B727B9}" presName="desTextWrapper" presStyleCnt="0"/>
      <dgm:spPr/>
    </dgm:pt>
    <dgm:pt modelId="{517ED702-E091-4F54-88B4-4549068B080A}" type="pres">
      <dgm:prSet presAssocID="{F17D583E-A127-4CE6-94AE-DCC361B727B9}" presName="desText" presStyleLbl="revTx" presStyleIdx="4" presStyleCnt="5" custScaleX="142515">
        <dgm:presLayoutVars>
          <dgm:bulletEnabled val="1"/>
        </dgm:presLayoutVars>
      </dgm:prSet>
      <dgm:spPr/>
    </dgm:pt>
    <dgm:pt modelId="{55D30140-F880-45D1-819D-8BFA4E6C8FF5}" type="pres">
      <dgm:prSet presAssocID="{F1E75A58-E98E-4584-A782-CE94ADEEC5C6}" presName="maxNode" presStyleCnt="0"/>
      <dgm:spPr/>
    </dgm:pt>
    <dgm:pt modelId="{A2AFD40B-E9BE-4900-B9E0-165F24BE07C4}" type="pres">
      <dgm:prSet presAssocID="{F1E75A58-E98E-4584-A782-CE94ADEEC5C6}" presName="Name33" presStyleCnt="0"/>
      <dgm:spPr/>
    </dgm:pt>
  </dgm:ptLst>
  <dgm:cxnLst>
    <dgm:cxn modelId="{E5F6D901-16B5-4C17-A139-D7ECA889D886}" srcId="{F1E75A58-E98E-4584-A782-CE94ADEEC5C6}" destId="{E553E65D-8A7E-4C00-A4AD-F7EF57086F92}" srcOrd="0" destOrd="0" parTransId="{9F02B902-31FC-4135-A721-E2D48430166D}" sibTransId="{5A7F09D0-80BF-4E47-A028-F21AE2387585}"/>
    <dgm:cxn modelId="{B47C9204-9C9A-4005-A7D0-CB1F428342E5}" srcId="{F1E75A58-E98E-4584-A782-CE94ADEEC5C6}" destId="{F17D583E-A127-4CE6-94AE-DCC361B727B9}" srcOrd="5" destOrd="0" parTransId="{4200EBF8-6873-469E-AA2C-CE024BE1B85A}" sibTransId="{41368CCD-7F7B-48A4-AEF4-D47B8EDD5B7A}"/>
    <dgm:cxn modelId="{E9DFA305-FF62-473B-BD37-A69EC6904821}" type="presOf" srcId="{F1E75A58-E98E-4584-A782-CE94ADEEC5C6}" destId="{F4B2C205-2489-4183-9B3D-3F8022F999D5}" srcOrd="0" destOrd="0" presId="urn:microsoft.com/office/officeart/2008/layout/AccentedPicture"/>
    <dgm:cxn modelId="{F24DA813-3DEC-4EDE-9564-9FEF937C397A}" srcId="{F1E75A58-E98E-4584-A782-CE94ADEEC5C6}" destId="{BC18CCB6-E344-46D3-989D-DE0751655A5B}" srcOrd="4" destOrd="0" parTransId="{0D628175-8791-4473-978B-453D90D2A9EF}" sibTransId="{228B536B-3D2E-4A0B-8D97-04CA41C012F8}"/>
    <dgm:cxn modelId="{228EA538-30EE-4A8B-8AF4-872116A961AC}" type="presOf" srcId="{E553E65D-8A7E-4C00-A4AD-F7EF57086F92}" destId="{7FA89DDE-94EB-4E64-9596-39157223357C}" srcOrd="0" destOrd="0" presId="urn:microsoft.com/office/officeart/2008/layout/AccentedPicture"/>
    <dgm:cxn modelId="{233E8B39-A10C-4FC3-B831-F2A7E89E8D74}" type="presOf" srcId="{D60694D9-AF69-402A-981C-D1902C019623}" destId="{06890375-1581-4C9E-962B-59F8C2E0E8BE}" srcOrd="0" destOrd="0" presId="urn:microsoft.com/office/officeart/2008/layout/AccentedPicture"/>
    <dgm:cxn modelId="{3A1D5E64-D2D7-47F9-B380-D46F02194088}" type="presOf" srcId="{EC8C555A-712A-4986-A639-D3EA37E61F1B}" destId="{3E8B0EA5-623B-41BE-9342-FAE19A1AE01C}" srcOrd="0" destOrd="0" presId="urn:microsoft.com/office/officeart/2008/layout/AccentedPicture"/>
    <dgm:cxn modelId="{3EAEBB64-B0F8-49DF-A01B-4F81FF410069}" type="presOf" srcId="{BC18CCB6-E344-46D3-989D-DE0751655A5B}" destId="{90CE82E4-8BE0-4B1F-AC87-2156E7910D88}" srcOrd="0" destOrd="0" presId="urn:microsoft.com/office/officeart/2008/layout/AccentedPicture"/>
    <dgm:cxn modelId="{D4012C71-CA82-47A7-92CB-6017FC8559A9}" type="presOf" srcId="{DFB84614-0B44-474A-8203-134E48C24A6A}" destId="{97BBF200-721E-4288-9DC9-240E915987D2}" srcOrd="0" destOrd="0" presId="urn:microsoft.com/office/officeart/2008/layout/AccentedPicture"/>
    <dgm:cxn modelId="{EEBA4F72-2C19-43B8-9FA6-61718760831E}" srcId="{F1E75A58-E98E-4584-A782-CE94ADEEC5C6}" destId="{EC8C555A-712A-4986-A639-D3EA37E61F1B}" srcOrd="2" destOrd="0" parTransId="{7DA8BD73-B50F-4F58-B368-9F37F0E78CA5}" sibTransId="{725C97A8-87AC-43EE-9BC7-FB4F0F37DDD6}"/>
    <dgm:cxn modelId="{B18ADA8F-41BD-4418-A4F0-7777496E53B5}" type="presOf" srcId="{F17D583E-A127-4CE6-94AE-DCC361B727B9}" destId="{517ED702-E091-4F54-88B4-4549068B080A}" srcOrd="0" destOrd="0" presId="urn:microsoft.com/office/officeart/2008/layout/AccentedPicture"/>
    <dgm:cxn modelId="{EE979BB2-2888-41E1-8F02-A6C96E870C37}" srcId="{F1E75A58-E98E-4584-A782-CE94ADEEC5C6}" destId="{DFB84614-0B44-474A-8203-134E48C24A6A}" srcOrd="3" destOrd="0" parTransId="{9224EA80-DF44-4BD4-850E-D8453D60FBE8}" sibTransId="{C00D6F82-CC0F-4A67-8D6C-52B2A27F379B}"/>
    <dgm:cxn modelId="{C6DBE9C0-9AF1-4DCC-B9FE-FEE110BDD702}" type="presOf" srcId="{5A7F09D0-80BF-4E47-A028-F21AE2387585}" destId="{732855D3-6F34-4831-9A7D-BADA0545793B}" srcOrd="0" destOrd="0" presId="urn:microsoft.com/office/officeart/2008/layout/AccentedPicture"/>
    <dgm:cxn modelId="{251DD8FA-1FB6-4D19-AE98-E1EC5A33FCBF}" srcId="{F1E75A58-E98E-4584-A782-CE94ADEEC5C6}" destId="{D60694D9-AF69-402A-981C-D1902C019623}" srcOrd="1" destOrd="0" parTransId="{BD0EDB8C-7271-436C-8209-78D3CC157F97}" sibTransId="{A09FFC63-8B7A-4C76-ACC1-B9A263189C54}"/>
    <dgm:cxn modelId="{8F5CE3F2-F59F-4429-8155-C9D2D8EFC88C}" type="presParOf" srcId="{F4B2C205-2489-4183-9B3D-3F8022F999D5}" destId="{732855D3-6F34-4831-9A7D-BADA0545793B}" srcOrd="0" destOrd="0" presId="urn:microsoft.com/office/officeart/2008/layout/AccentedPicture"/>
    <dgm:cxn modelId="{B2812051-4A97-4AF2-A38E-86F59D50383E}" type="presParOf" srcId="{F4B2C205-2489-4183-9B3D-3F8022F999D5}" destId="{7FA89DDE-94EB-4E64-9596-39157223357C}" srcOrd="1" destOrd="0" presId="urn:microsoft.com/office/officeart/2008/layout/AccentedPicture"/>
    <dgm:cxn modelId="{3B585EAE-7985-41C1-81F9-D09607BA8DDF}" type="presParOf" srcId="{F4B2C205-2489-4183-9B3D-3F8022F999D5}" destId="{2CF38312-2ED3-4C02-B492-B40B4587E6DD}" srcOrd="2" destOrd="0" presId="urn:microsoft.com/office/officeart/2008/layout/AccentedPicture"/>
    <dgm:cxn modelId="{EB04BF3F-5EF8-4DA0-A538-62D464220EA0}" type="presParOf" srcId="{2CF38312-2ED3-4C02-B492-B40B4587E6DD}" destId="{61175EAB-7A48-4132-A01B-BABF07FB2144}" srcOrd="0" destOrd="0" presId="urn:microsoft.com/office/officeart/2008/layout/AccentedPicture"/>
    <dgm:cxn modelId="{B1E950D6-C977-45F4-B225-8FE01D50EFC4}" type="presParOf" srcId="{61175EAB-7A48-4132-A01B-BABF07FB2144}" destId="{D3A94450-3E38-403F-91A1-9C29D3683343}" srcOrd="0" destOrd="0" presId="urn:microsoft.com/office/officeart/2008/layout/AccentedPicture"/>
    <dgm:cxn modelId="{89C90BAB-9690-4287-827E-CCAA9307D1BC}" type="presParOf" srcId="{61175EAB-7A48-4132-A01B-BABF07FB2144}" destId="{DB599BD0-030B-41F6-89D0-44752222317C}" srcOrd="1" destOrd="0" presId="urn:microsoft.com/office/officeart/2008/layout/AccentedPicture"/>
    <dgm:cxn modelId="{DF3DA3D4-0BEA-42BD-8ABD-17ED7273FEDD}" type="presParOf" srcId="{61175EAB-7A48-4132-A01B-BABF07FB2144}" destId="{1420D85D-1CC0-47AD-A58B-37C7BFEBC5B1}" srcOrd="2" destOrd="0" presId="urn:microsoft.com/office/officeart/2008/layout/AccentedPicture"/>
    <dgm:cxn modelId="{E56A8EA9-82E1-4F15-A108-7E53D33DD08D}" type="presParOf" srcId="{1420D85D-1CC0-47AD-A58B-37C7BFEBC5B1}" destId="{06890375-1581-4C9E-962B-59F8C2E0E8BE}" srcOrd="0" destOrd="0" presId="urn:microsoft.com/office/officeart/2008/layout/AccentedPicture"/>
    <dgm:cxn modelId="{45AED51B-D8D9-48A0-9926-CD08264595AA}" type="presParOf" srcId="{2CF38312-2ED3-4C02-B492-B40B4587E6DD}" destId="{430774F8-A548-43BB-A271-CC09BE50810F}" srcOrd="1" destOrd="0" presId="urn:microsoft.com/office/officeart/2008/layout/AccentedPicture"/>
    <dgm:cxn modelId="{49387E00-6364-4995-B946-39DF8FC91489}" type="presParOf" srcId="{2CF38312-2ED3-4C02-B492-B40B4587E6DD}" destId="{18F4B4EF-20B3-44C5-8553-B9CB1C4E89A5}" srcOrd="2" destOrd="0" presId="urn:microsoft.com/office/officeart/2008/layout/AccentedPicture"/>
    <dgm:cxn modelId="{55593EC2-DE4F-4C41-BD22-B6F267E5752E}" type="presParOf" srcId="{18F4B4EF-20B3-44C5-8553-B9CB1C4E89A5}" destId="{9DE6BBC0-3B53-45BE-BE10-2D0CD6B5CA7D}" srcOrd="0" destOrd="0" presId="urn:microsoft.com/office/officeart/2008/layout/AccentedPicture"/>
    <dgm:cxn modelId="{CA86073A-55D9-47FC-B833-5215CD7E4ECB}" type="presParOf" srcId="{18F4B4EF-20B3-44C5-8553-B9CB1C4E89A5}" destId="{DB288E18-A026-4E23-A40B-9967AEDFDAEA}" srcOrd="1" destOrd="0" presId="urn:microsoft.com/office/officeart/2008/layout/AccentedPicture"/>
    <dgm:cxn modelId="{A2D04D88-BB73-4ED5-830F-861D39972A11}" type="presParOf" srcId="{18F4B4EF-20B3-44C5-8553-B9CB1C4E89A5}" destId="{EBA83560-4B7B-4E3A-AADC-86E4DA7355F9}" srcOrd="2" destOrd="0" presId="urn:microsoft.com/office/officeart/2008/layout/AccentedPicture"/>
    <dgm:cxn modelId="{29942547-A87B-4760-A463-C7C6E6F5E753}" type="presParOf" srcId="{EBA83560-4B7B-4E3A-AADC-86E4DA7355F9}" destId="{3E8B0EA5-623B-41BE-9342-FAE19A1AE01C}" srcOrd="0" destOrd="0" presId="urn:microsoft.com/office/officeart/2008/layout/AccentedPicture"/>
    <dgm:cxn modelId="{B7DDB87A-EB01-44BC-9CAA-A023204D5739}" type="presParOf" srcId="{2CF38312-2ED3-4C02-B492-B40B4587E6DD}" destId="{6C299515-DEF5-45DF-9D8A-34DE7EAD2834}" srcOrd="3" destOrd="0" presId="urn:microsoft.com/office/officeart/2008/layout/AccentedPicture"/>
    <dgm:cxn modelId="{FB9D34A0-13D4-4DBF-ADB6-B22625CFA974}" type="presParOf" srcId="{2CF38312-2ED3-4C02-B492-B40B4587E6DD}" destId="{1F9F8DBD-103A-47B3-9102-7CCA9A0EB62E}" srcOrd="4" destOrd="0" presId="urn:microsoft.com/office/officeart/2008/layout/AccentedPicture"/>
    <dgm:cxn modelId="{9D2AE7DA-B712-4EC6-92D6-8B29CB7CE6C4}" type="presParOf" srcId="{1F9F8DBD-103A-47B3-9102-7CCA9A0EB62E}" destId="{475870AF-8D2C-418F-9EFE-78DA0C121B18}" srcOrd="0" destOrd="0" presId="urn:microsoft.com/office/officeart/2008/layout/AccentedPicture"/>
    <dgm:cxn modelId="{849EAE36-707B-4257-A495-54B987EB4106}" type="presParOf" srcId="{1F9F8DBD-103A-47B3-9102-7CCA9A0EB62E}" destId="{183CB125-F43D-480A-BCE3-BCA212BD08BA}" srcOrd="1" destOrd="0" presId="urn:microsoft.com/office/officeart/2008/layout/AccentedPicture"/>
    <dgm:cxn modelId="{3EC48265-8D1A-48BB-97CC-4FE27857DA8B}" type="presParOf" srcId="{1F9F8DBD-103A-47B3-9102-7CCA9A0EB62E}" destId="{5CD518C3-478E-4F1D-A680-C2FAA62CD9C4}" srcOrd="2" destOrd="0" presId="urn:microsoft.com/office/officeart/2008/layout/AccentedPicture"/>
    <dgm:cxn modelId="{5DE62683-B1A0-47E1-B0B2-24E52561389D}" type="presParOf" srcId="{5CD518C3-478E-4F1D-A680-C2FAA62CD9C4}" destId="{97BBF200-721E-4288-9DC9-240E915987D2}" srcOrd="0" destOrd="0" presId="urn:microsoft.com/office/officeart/2008/layout/AccentedPicture"/>
    <dgm:cxn modelId="{BD4BE7DE-EBEE-4D44-99D3-800762F9447C}" type="presParOf" srcId="{2CF38312-2ED3-4C02-B492-B40B4587E6DD}" destId="{B7ABDC09-3A98-4C84-8DA2-85F8E83CB266}" srcOrd="5" destOrd="0" presId="urn:microsoft.com/office/officeart/2008/layout/AccentedPicture"/>
    <dgm:cxn modelId="{28E7D6B3-BF3D-410D-9C41-5722C6C002B9}" type="presParOf" srcId="{2CF38312-2ED3-4C02-B492-B40B4587E6DD}" destId="{76553DFA-E515-4CFA-AA27-BDD648D20E20}" srcOrd="6" destOrd="0" presId="urn:microsoft.com/office/officeart/2008/layout/AccentedPicture"/>
    <dgm:cxn modelId="{A9FB1EE3-9174-4C04-84EC-5995F1187CF9}" type="presParOf" srcId="{76553DFA-E515-4CFA-AA27-BDD648D20E20}" destId="{83AB2A73-A100-4DD4-8BE2-A1EF1DE85A08}" srcOrd="0" destOrd="0" presId="urn:microsoft.com/office/officeart/2008/layout/AccentedPicture"/>
    <dgm:cxn modelId="{2C25932A-9456-430B-B710-B69E033B7785}" type="presParOf" srcId="{76553DFA-E515-4CFA-AA27-BDD648D20E20}" destId="{CD7AD6A4-9F73-46C6-8DC5-016B4B72DDE5}" srcOrd="1" destOrd="0" presId="urn:microsoft.com/office/officeart/2008/layout/AccentedPicture"/>
    <dgm:cxn modelId="{9120CDC5-62E3-4160-A2BB-99BCEB9F6840}" type="presParOf" srcId="{76553DFA-E515-4CFA-AA27-BDD648D20E20}" destId="{0CE4E92C-A3C5-43F8-BAC9-097BEED1CCF5}" srcOrd="2" destOrd="0" presId="urn:microsoft.com/office/officeart/2008/layout/AccentedPicture"/>
    <dgm:cxn modelId="{13929DD9-4A91-4CFB-AD53-490AD42421F4}" type="presParOf" srcId="{0CE4E92C-A3C5-43F8-BAC9-097BEED1CCF5}" destId="{90CE82E4-8BE0-4B1F-AC87-2156E7910D88}" srcOrd="0" destOrd="0" presId="urn:microsoft.com/office/officeart/2008/layout/AccentedPicture"/>
    <dgm:cxn modelId="{521A525E-2284-46F9-9C4D-D83960BAA267}" type="presParOf" srcId="{2CF38312-2ED3-4C02-B492-B40B4587E6DD}" destId="{701BCA30-824E-424F-89A4-33986FC10978}" srcOrd="7" destOrd="0" presId="urn:microsoft.com/office/officeart/2008/layout/AccentedPicture"/>
    <dgm:cxn modelId="{B949621E-4FEA-4378-8284-AB460E4E0E4C}" type="presParOf" srcId="{2CF38312-2ED3-4C02-B492-B40B4587E6DD}" destId="{CC3639B6-541E-4121-B955-CA1D08604547}" srcOrd="8" destOrd="0" presId="urn:microsoft.com/office/officeart/2008/layout/AccentedPicture"/>
    <dgm:cxn modelId="{F3ADE829-AF2E-4872-8753-C1E0F5403206}" type="presParOf" srcId="{CC3639B6-541E-4121-B955-CA1D08604547}" destId="{F4A601FC-0674-4053-A4EA-E32794829D26}" srcOrd="0" destOrd="0" presId="urn:microsoft.com/office/officeart/2008/layout/AccentedPicture"/>
    <dgm:cxn modelId="{76C6EA30-1E7A-47AE-A2E0-BE473F890557}" type="presParOf" srcId="{CC3639B6-541E-4121-B955-CA1D08604547}" destId="{94152456-75B2-4391-811A-7126654327DB}" srcOrd="1" destOrd="0" presId="urn:microsoft.com/office/officeart/2008/layout/AccentedPicture"/>
    <dgm:cxn modelId="{847C5325-AAB3-4ADE-AD95-F3F72CC16B52}" type="presParOf" srcId="{CC3639B6-541E-4121-B955-CA1D08604547}" destId="{0BCF2933-F459-4B72-9153-9BF5F9C72967}" srcOrd="2" destOrd="0" presId="urn:microsoft.com/office/officeart/2008/layout/AccentedPicture"/>
    <dgm:cxn modelId="{9D64E98A-E888-4DDF-95CA-7EC1E337427B}" type="presParOf" srcId="{0BCF2933-F459-4B72-9153-9BF5F9C72967}" destId="{517ED702-E091-4F54-88B4-4549068B080A}" srcOrd="0" destOrd="0" presId="urn:microsoft.com/office/officeart/2008/layout/AccentedPicture"/>
    <dgm:cxn modelId="{1FFC47F6-7476-4A35-8ED3-488122DFC81D}" type="presParOf" srcId="{F4B2C205-2489-4183-9B3D-3F8022F999D5}" destId="{55D30140-F880-45D1-819D-8BFA4E6C8FF5}" srcOrd="3" destOrd="0" presId="urn:microsoft.com/office/officeart/2008/layout/AccentedPicture"/>
    <dgm:cxn modelId="{816C65DF-FC98-4048-8B32-2BF553E31C18}" type="presParOf" srcId="{55D30140-F880-45D1-819D-8BFA4E6C8FF5}" destId="{A2AFD40B-E9BE-4900-B9E0-165F24BE07C4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E75A58-E98E-4584-A782-CE94ADEEC5C6}" type="doc">
      <dgm:prSet loTypeId="urn:microsoft.com/office/officeart/2008/layout/AccentedPicture" loCatId="pictur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sl-SI"/>
        </a:p>
      </dgm:t>
    </dgm:pt>
    <dgm:pt modelId="{E553E65D-8A7E-4C00-A4AD-F7EF57086F92}">
      <dgm:prSet phldrT="[besedilo]" custT="1"/>
      <dgm:spPr/>
      <dgm:t>
        <a:bodyPr/>
        <a:lstStyle/>
        <a:p>
          <a:r>
            <a:rPr lang="sl-SI" sz="4000" dirty="0">
              <a:latin typeface="Tw Cen MT Condensed" panose="020B0606020104020203" pitchFamily="34" charset="-18"/>
            </a:rPr>
            <a:t>NARAVNA IN KULTURNA DEDIŠČINA</a:t>
          </a:r>
        </a:p>
      </dgm:t>
    </dgm:pt>
    <dgm:pt modelId="{9F02B902-31FC-4135-A721-E2D48430166D}" type="parTrans" cxnId="{E5F6D901-16B5-4C17-A139-D7ECA889D886}">
      <dgm:prSet/>
      <dgm:spPr/>
      <dgm:t>
        <a:bodyPr/>
        <a:lstStyle/>
        <a:p>
          <a:endParaRPr lang="sl-SI"/>
        </a:p>
      </dgm:t>
    </dgm:pt>
    <dgm:pt modelId="{5A7F09D0-80BF-4E47-A028-F21AE2387585}" type="sibTrans" cxnId="{E5F6D901-16B5-4C17-A139-D7ECA889D886}">
      <dgm:prSet/>
      <dgm:spPr/>
      <dgm:t>
        <a:bodyPr/>
        <a:lstStyle/>
        <a:p>
          <a:endParaRPr lang="sl-SI">
            <a:latin typeface="Tw Cen MT Condensed" panose="020B0606020104020203" pitchFamily="34" charset="-18"/>
          </a:endParaRPr>
        </a:p>
      </dgm:t>
    </dgm:pt>
    <dgm:pt modelId="{D60694D9-AF69-402A-981C-D1902C019623}">
      <dgm:prSet phldrT="[besedilo]"/>
      <dgm:spPr/>
      <dgm:t>
        <a:bodyPr/>
        <a:lstStyle/>
        <a:p>
          <a:r>
            <a:rPr lang="sl-SI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PRIHODNOST</a:t>
          </a:r>
        </a:p>
      </dgm:t>
    </dgm:pt>
    <dgm:pt modelId="{BD0EDB8C-7271-436C-8209-78D3CC157F97}" type="parTrans" cxnId="{251DD8FA-1FB6-4D19-AE98-E1EC5A33FCBF}">
      <dgm:prSet/>
      <dgm:spPr/>
      <dgm:t>
        <a:bodyPr/>
        <a:lstStyle/>
        <a:p>
          <a:endParaRPr lang="sl-SI"/>
        </a:p>
      </dgm:t>
    </dgm:pt>
    <dgm:pt modelId="{A09FFC63-8B7A-4C76-ACC1-B9A263189C54}" type="sibTrans" cxnId="{251DD8FA-1FB6-4D19-AE98-E1EC5A33FCBF}">
      <dgm:prSet/>
      <dgm:spPr/>
      <dgm:t>
        <a:bodyPr/>
        <a:lstStyle/>
        <a:p>
          <a:endParaRPr lang="sl-SI"/>
        </a:p>
      </dgm:t>
    </dgm:pt>
    <dgm:pt modelId="{EC8C555A-712A-4986-A639-D3EA37E61F1B}">
      <dgm:prSet phldrT="[besedilo]"/>
      <dgm:spPr/>
      <dgm:t>
        <a:bodyPr/>
        <a:lstStyle/>
        <a:p>
          <a:r>
            <a:rPr lang="sl-SI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IDENTIFIKACIJA</a:t>
          </a:r>
        </a:p>
      </dgm:t>
    </dgm:pt>
    <dgm:pt modelId="{7DA8BD73-B50F-4F58-B368-9F37F0E78CA5}" type="parTrans" cxnId="{EEBA4F72-2C19-43B8-9FA6-61718760831E}">
      <dgm:prSet/>
      <dgm:spPr/>
      <dgm:t>
        <a:bodyPr/>
        <a:lstStyle/>
        <a:p>
          <a:endParaRPr lang="sl-SI"/>
        </a:p>
      </dgm:t>
    </dgm:pt>
    <dgm:pt modelId="{725C97A8-87AC-43EE-9BC7-FB4F0F37DDD6}" type="sibTrans" cxnId="{EEBA4F72-2C19-43B8-9FA6-61718760831E}">
      <dgm:prSet/>
      <dgm:spPr/>
      <dgm:t>
        <a:bodyPr/>
        <a:lstStyle/>
        <a:p>
          <a:endParaRPr lang="sl-SI"/>
        </a:p>
      </dgm:t>
    </dgm:pt>
    <dgm:pt modelId="{BC18CCB6-E344-46D3-989D-DE0751655A5B}">
      <dgm:prSet phldrT="[besedilo]"/>
      <dgm:spPr/>
      <dgm:t>
        <a:bodyPr/>
        <a:lstStyle/>
        <a:p>
          <a:r>
            <a:rPr lang="sl-SI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TURISTIČNA PONUDBA</a:t>
          </a:r>
        </a:p>
      </dgm:t>
    </dgm:pt>
    <dgm:pt modelId="{0D628175-8791-4473-978B-453D90D2A9EF}" type="parTrans" cxnId="{F24DA813-3DEC-4EDE-9564-9FEF937C397A}">
      <dgm:prSet/>
      <dgm:spPr/>
      <dgm:t>
        <a:bodyPr/>
        <a:lstStyle/>
        <a:p>
          <a:endParaRPr lang="sl-SI"/>
        </a:p>
      </dgm:t>
    </dgm:pt>
    <dgm:pt modelId="{228B536B-3D2E-4A0B-8D97-04CA41C012F8}" type="sibTrans" cxnId="{F24DA813-3DEC-4EDE-9564-9FEF937C397A}">
      <dgm:prSet/>
      <dgm:spPr/>
      <dgm:t>
        <a:bodyPr/>
        <a:lstStyle/>
        <a:p>
          <a:endParaRPr lang="sl-SI"/>
        </a:p>
      </dgm:t>
    </dgm:pt>
    <dgm:pt modelId="{DFB84614-0B44-474A-8203-134E48C24A6A}">
      <dgm:prSet/>
      <dgm:spPr/>
      <dgm:t>
        <a:bodyPr/>
        <a:lstStyle/>
        <a:p>
          <a:r>
            <a:rPr lang="sl-SI" dirty="0">
              <a:latin typeface="Tw Cen MT Condensed" panose="020B0606020104020203" pitchFamily="34" charset="-18"/>
            </a:rPr>
            <a:t>OZAVEŠČANJE</a:t>
          </a:r>
        </a:p>
      </dgm:t>
    </dgm:pt>
    <dgm:pt modelId="{9224EA80-DF44-4BD4-850E-D8453D60FBE8}" type="parTrans" cxnId="{EE979BB2-2888-41E1-8F02-A6C96E870C37}">
      <dgm:prSet/>
      <dgm:spPr/>
      <dgm:t>
        <a:bodyPr/>
        <a:lstStyle/>
        <a:p>
          <a:endParaRPr lang="sl-SI"/>
        </a:p>
      </dgm:t>
    </dgm:pt>
    <dgm:pt modelId="{C00D6F82-CC0F-4A67-8D6C-52B2A27F379B}" type="sibTrans" cxnId="{EE979BB2-2888-41E1-8F02-A6C96E870C37}">
      <dgm:prSet/>
      <dgm:spPr/>
      <dgm:t>
        <a:bodyPr/>
        <a:lstStyle/>
        <a:p>
          <a:endParaRPr lang="sl-SI"/>
        </a:p>
      </dgm:t>
    </dgm:pt>
    <dgm:pt modelId="{F17D583E-A127-4CE6-94AE-DCC361B727B9}">
      <dgm:prSet phldrT="[besedilo]"/>
      <dgm:spPr/>
      <dgm:t>
        <a:bodyPr/>
        <a:lstStyle/>
        <a:p>
          <a:r>
            <a:rPr lang="sl-SI" dirty="0">
              <a:latin typeface="Tw Cen MT Condensed" panose="020B0606020104020203" pitchFamily="34" charset="-18"/>
            </a:rPr>
            <a:t>OKOLJSKE VSEBINE</a:t>
          </a:r>
        </a:p>
      </dgm:t>
    </dgm:pt>
    <dgm:pt modelId="{4200EBF8-6873-469E-AA2C-CE024BE1B85A}" type="parTrans" cxnId="{B47C9204-9C9A-4005-A7D0-CB1F428342E5}">
      <dgm:prSet/>
      <dgm:spPr/>
      <dgm:t>
        <a:bodyPr/>
        <a:lstStyle/>
        <a:p>
          <a:endParaRPr lang="sl-SI"/>
        </a:p>
      </dgm:t>
    </dgm:pt>
    <dgm:pt modelId="{41368CCD-7F7B-48A4-AEF4-D47B8EDD5B7A}" type="sibTrans" cxnId="{B47C9204-9C9A-4005-A7D0-CB1F428342E5}">
      <dgm:prSet/>
      <dgm:spPr/>
      <dgm:t>
        <a:bodyPr/>
        <a:lstStyle/>
        <a:p>
          <a:endParaRPr lang="sl-SI"/>
        </a:p>
      </dgm:t>
    </dgm:pt>
    <dgm:pt modelId="{F4B2C205-2489-4183-9B3D-3F8022F999D5}" type="pres">
      <dgm:prSet presAssocID="{F1E75A58-E98E-4584-A782-CE94ADEEC5C6}" presName="Name0" presStyleCnt="0">
        <dgm:presLayoutVars>
          <dgm:dir/>
        </dgm:presLayoutVars>
      </dgm:prSet>
      <dgm:spPr/>
    </dgm:pt>
    <dgm:pt modelId="{732855D3-6F34-4831-9A7D-BADA0545793B}" type="pres">
      <dgm:prSet presAssocID="{5A7F09D0-80BF-4E47-A028-F21AE2387585}" presName="picture_1" presStyleLbl="bgImgPlace1" presStyleIdx="0" presStyleCnt="1" custLinFactNeighborX="225" custLinFactNeighborY="354"/>
      <dgm:spPr/>
    </dgm:pt>
    <dgm:pt modelId="{7FA89DDE-94EB-4E64-9596-39157223357C}" type="pres">
      <dgm:prSet presAssocID="{E553E65D-8A7E-4C00-A4AD-F7EF57086F92}" presName="text_1" presStyleLbl="node1" presStyleIdx="0" presStyleCnt="0">
        <dgm:presLayoutVars>
          <dgm:bulletEnabled val="1"/>
        </dgm:presLayoutVars>
      </dgm:prSet>
      <dgm:spPr/>
    </dgm:pt>
    <dgm:pt modelId="{2CF38312-2ED3-4C02-B492-B40B4587E6DD}" type="pres">
      <dgm:prSet presAssocID="{F1E75A58-E98E-4584-A782-CE94ADEEC5C6}" presName="linV" presStyleCnt="0"/>
      <dgm:spPr/>
    </dgm:pt>
    <dgm:pt modelId="{61175EAB-7A48-4132-A01B-BABF07FB2144}" type="pres">
      <dgm:prSet presAssocID="{D60694D9-AF69-402A-981C-D1902C019623}" presName="pair" presStyleCnt="0"/>
      <dgm:spPr/>
    </dgm:pt>
    <dgm:pt modelId="{D3A94450-3E38-403F-91A1-9C29D3683343}" type="pres">
      <dgm:prSet presAssocID="{D60694D9-AF69-402A-981C-D1902C019623}" presName="spaceH" presStyleLbl="node1" presStyleIdx="0" presStyleCnt="0"/>
      <dgm:spPr/>
    </dgm:pt>
    <dgm:pt modelId="{DB599BD0-030B-41F6-89D0-44752222317C}" type="pres">
      <dgm:prSet presAssocID="{D60694D9-AF69-402A-981C-D1902C019623}" presName="desPictures" presStyleLbl="alignImgPlace1" presStyleIdx="0" presStyleCnt="5"/>
      <dgm:spPr/>
    </dgm:pt>
    <dgm:pt modelId="{1420D85D-1CC0-47AD-A58B-37C7BFEBC5B1}" type="pres">
      <dgm:prSet presAssocID="{D60694D9-AF69-402A-981C-D1902C019623}" presName="desTextWrapper" presStyleCnt="0"/>
      <dgm:spPr/>
    </dgm:pt>
    <dgm:pt modelId="{06890375-1581-4C9E-962B-59F8C2E0E8BE}" type="pres">
      <dgm:prSet presAssocID="{D60694D9-AF69-402A-981C-D1902C019623}" presName="desText" presStyleLbl="revTx" presStyleIdx="0" presStyleCnt="5">
        <dgm:presLayoutVars>
          <dgm:bulletEnabled val="1"/>
        </dgm:presLayoutVars>
      </dgm:prSet>
      <dgm:spPr/>
    </dgm:pt>
    <dgm:pt modelId="{430774F8-A548-43BB-A271-CC09BE50810F}" type="pres">
      <dgm:prSet presAssocID="{A09FFC63-8B7A-4C76-ACC1-B9A263189C54}" presName="spaceV" presStyleCnt="0"/>
      <dgm:spPr/>
    </dgm:pt>
    <dgm:pt modelId="{18F4B4EF-20B3-44C5-8553-B9CB1C4E89A5}" type="pres">
      <dgm:prSet presAssocID="{EC8C555A-712A-4986-A639-D3EA37E61F1B}" presName="pair" presStyleCnt="0"/>
      <dgm:spPr/>
    </dgm:pt>
    <dgm:pt modelId="{9DE6BBC0-3B53-45BE-BE10-2D0CD6B5CA7D}" type="pres">
      <dgm:prSet presAssocID="{EC8C555A-712A-4986-A639-D3EA37E61F1B}" presName="spaceH" presStyleLbl="node1" presStyleIdx="0" presStyleCnt="0"/>
      <dgm:spPr/>
    </dgm:pt>
    <dgm:pt modelId="{DB288E18-A026-4E23-A40B-9967AEDFDAEA}" type="pres">
      <dgm:prSet presAssocID="{EC8C555A-712A-4986-A639-D3EA37E61F1B}" presName="desPictures" presStyleLbl="alignImgPlace1" presStyleIdx="1" presStyleCnt="5"/>
      <dgm:spPr/>
    </dgm:pt>
    <dgm:pt modelId="{EBA83560-4B7B-4E3A-AADC-86E4DA7355F9}" type="pres">
      <dgm:prSet presAssocID="{EC8C555A-712A-4986-A639-D3EA37E61F1B}" presName="desTextWrapper" presStyleCnt="0"/>
      <dgm:spPr/>
    </dgm:pt>
    <dgm:pt modelId="{3E8B0EA5-623B-41BE-9342-FAE19A1AE01C}" type="pres">
      <dgm:prSet presAssocID="{EC8C555A-712A-4986-A639-D3EA37E61F1B}" presName="desText" presStyleLbl="revTx" presStyleIdx="1" presStyleCnt="5">
        <dgm:presLayoutVars>
          <dgm:bulletEnabled val="1"/>
        </dgm:presLayoutVars>
      </dgm:prSet>
      <dgm:spPr/>
    </dgm:pt>
    <dgm:pt modelId="{6C299515-DEF5-45DF-9D8A-34DE7EAD2834}" type="pres">
      <dgm:prSet presAssocID="{725C97A8-87AC-43EE-9BC7-FB4F0F37DDD6}" presName="spaceV" presStyleCnt="0"/>
      <dgm:spPr/>
    </dgm:pt>
    <dgm:pt modelId="{1F9F8DBD-103A-47B3-9102-7CCA9A0EB62E}" type="pres">
      <dgm:prSet presAssocID="{DFB84614-0B44-474A-8203-134E48C24A6A}" presName="pair" presStyleCnt="0"/>
      <dgm:spPr/>
    </dgm:pt>
    <dgm:pt modelId="{475870AF-8D2C-418F-9EFE-78DA0C121B18}" type="pres">
      <dgm:prSet presAssocID="{DFB84614-0B44-474A-8203-134E48C24A6A}" presName="spaceH" presStyleLbl="node1" presStyleIdx="0" presStyleCnt="0"/>
      <dgm:spPr/>
    </dgm:pt>
    <dgm:pt modelId="{183CB125-F43D-480A-BCE3-BCA212BD08BA}" type="pres">
      <dgm:prSet presAssocID="{DFB84614-0B44-474A-8203-134E48C24A6A}" presName="desPictures" presStyleLbl="alignImgPlace1" presStyleIdx="2" presStyleCnt="5"/>
      <dgm:spPr/>
    </dgm:pt>
    <dgm:pt modelId="{5CD518C3-478E-4F1D-A680-C2FAA62CD9C4}" type="pres">
      <dgm:prSet presAssocID="{DFB84614-0B44-474A-8203-134E48C24A6A}" presName="desTextWrapper" presStyleCnt="0"/>
      <dgm:spPr/>
    </dgm:pt>
    <dgm:pt modelId="{97BBF200-721E-4288-9DC9-240E915987D2}" type="pres">
      <dgm:prSet presAssocID="{DFB84614-0B44-474A-8203-134E48C24A6A}" presName="desText" presStyleLbl="revTx" presStyleIdx="2" presStyleCnt="5">
        <dgm:presLayoutVars>
          <dgm:bulletEnabled val="1"/>
        </dgm:presLayoutVars>
      </dgm:prSet>
      <dgm:spPr/>
    </dgm:pt>
    <dgm:pt modelId="{B7ABDC09-3A98-4C84-8DA2-85F8E83CB266}" type="pres">
      <dgm:prSet presAssocID="{C00D6F82-CC0F-4A67-8D6C-52B2A27F379B}" presName="spaceV" presStyleCnt="0"/>
      <dgm:spPr/>
    </dgm:pt>
    <dgm:pt modelId="{76553DFA-E515-4CFA-AA27-BDD648D20E20}" type="pres">
      <dgm:prSet presAssocID="{BC18CCB6-E344-46D3-989D-DE0751655A5B}" presName="pair" presStyleCnt="0"/>
      <dgm:spPr/>
    </dgm:pt>
    <dgm:pt modelId="{83AB2A73-A100-4DD4-8BE2-A1EF1DE85A08}" type="pres">
      <dgm:prSet presAssocID="{BC18CCB6-E344-46D3-989D-DE0751655A5B}" presName="spaceH" presStyleLbl="node1" presStyleIdx="0" presStyleCnt="0"/>
      <dgm:spPr/>
    </dgm:pt>
    <dgm:pt modelId="{CD7AD6A4-9F73-46C6-8DC5-016B4B72DDE5}" type="pres">
      <dgm:prSet presAssocID="{BC18CCB6-E344-46D3-989D-DE0751655A5B}" presName="desPictures" presStyleLbl="alignImgPlace1" presStyleIdx="3" presStyleCnt="5"/>
      <dgm:spPr/>
    </dgm:pt>
    <dgm:pt modelId="{0CE4E92C-A3C5-43F8-BAC9-097BEED1CCF5}" type="pres">
      <dgm:prSet presAssocID="{BC18CCB6-E344-46D3-989D-DE0751655A5B}" presName="desTextWrapper" presStyleCnt="0"/>
      <dgm:spPr/>
    </dgm:pt>
    <dgm:pt modelId="{90CE82E4-8BE0-4B1F-AC87-2156E7910D88}" type="pres">
      <dgm:prSet presAssocID="{BC18CCB6-E344-46D3-989D-DE0751655A5B}" presName="desText" presStyleLbl="revTx" presStyleIdx="3" presStyleCnt="5">
        <dgm:presLayoutVars>
          <dgm:bulletEnabled val="1"/>
        </dgm:presLayoutVars>
      </dgm:prSet>
      <dgm:spPr/>
    </dgm:pt>
    <dgm:pt modelId="{701BCA30-824E-424F-89A4-33986FC10978}" type="pres">
      <dgm:prSet presAssocID="{228B536B-3D2E-4A0B-8D97-04CA41C012F8}" presName="spaceV" presStyleCnt="0"/>
      <dgm:spPr/>
    </dgm:pt>
    <dgm:pt modelId="{CC3639B6-541E-4121-B955-CA1D08604547}" type="pres">
      <dgm:prSet presAssocID="{F17D583E-A127-4CE6-94AE-DCC361B727B9}" presName="pair" presStyleCnt="0"/>
      <dgm:spPr/>
    </dgm:pt>
    <dgm:pt modelId="{F4A601FC-0674-4053-A4EA-E32794829D26}" type="pres">
      <dgm:prSet presAssocID="{F17D583E-A127-4CE6-94AE-DCC361B727B9}" presName="spaceH" presStyleLbl="node1" presStyleIdx="0" presStyleCnt="0"/>
      <dgm:spPr/>
    </dgm:pt>
    <dgm:pt modelId="{94152456-75B2-4391-811A-7126654327DB}" type="pres">
      <dgm:prSet presAssocID="{F17D583E-A127-4CE6-94AE-DCC361B727B9}" presName="desPictures" presStyleLbl="alignImgPlace1" presStyleIdx="4" presStyleCnt="5"/>
      <dgm:spPr/>
    </dgm:pt>
    <dgm:pt modelId="{0BCF2933-F459-4B72-9153-9BF5F9C72967}" type="pres">
      <dgm:prSet presAssocID="{F17D583E-A127-4CE6-94AE-DCC361B727B9}" presName="desTextWrapper" presStyleCnt="0"/>
      <dgm:spPr/>
    </dgm:pt>
    <dgm:pt modelId="{517ED702-E091-4F54-88B4-4549068B080A}" type="pres">
      <dgm:prSet presAssocID="{F17D583E-A127-4CE6-94AE-DCC361B727B9}" presName="desText" presStyleLbl="revTx" presStyleIdx="4" presStyleCnt="5" custScaleX="142515">
        <dgm:presLayoutVars>
          <dgm:bulletEnabled val="1"/>
        </dgm:presLayoutVars>
      </dgm:prSet>
      <dgm:spPr/>
    </dgm:pt>
    <dgm:pt modelId="{55D30140-F880-45D1-819D-8BFA4E6C8FF5}" type="pres">
      <dgm:prSet presAssocID="{F1E75A58-E98E-4584-A782-CE94ADEEC5C6}" presName="maxNode" presStyleCnt="0"/>
      <dgm:spPr/>
    </dgm:pt>
    <dgm:pt modelId="{A2AFD40B-E9BE-4900-B9E0-165F24BE07C4}" type="pres">
      <dgm:prSet presAssocID="{F1E75A58-E98E-4584-A782-CE94ADEEC5C6}" presName="Name33" presStyleCnt="0"/>
      <dgm:spPr/>
    </dgm:pt>
  </dgm:ptLst>
  <dgm:cxnLst>
    <dgm:cxn modelId="{E5F6D901-16B5-4C17-A139-D7ECA889D886}" srcId="{F1E75A58-E98E-4584-A782-CE94ADEEC5C6}" destId="{E553E65D-8A7E-4C00-A4AD-F7EF57086F92}" srcOrd="0" destOrd="0" parTransId="{9F02B902-31FC-4135-A721-E2D48430166D}" sibTransId="{5A7F09D0-80BF-4E47-A028-F21AE2387585}"/>
    <dgm:cxn modelId="{B47C9204-9C9A-4005-A7D0-CB1F428342E5}" srcId="{F1E75A58-E98E-4584-A782-CE94ADEEC5C6}" destId="{F17D583E-A127-4CE6-94AE-DCC361B727B9}" srcOrd="5" destOrd="0" parTransId="{4200EBF8-6873-469E-AA2C-CE024BE1B85A}" sibTransId="{41368CCD-7F7B-48A4-AEF4-D47B8EDD5B7A}"/>
    <dgm:cxn modelId="{E9DFA305-FF62-473B-BD37-A69EC6904821}" type="presOf" srcId="{F1E75A58-E98E-4584-A782-CE94ADEEC5C6}" destId="{F4B2C205-2489-4183-9B3D-3F8022F999D5}" srcOrd="0" destOrd="0" presId="urn:microsoft.com/office/officeart/2008/layout/AccentedPicture"/>
    <dgm:cxn modelId="{F24DA813-3DEC-4EDE-9564-9FEF937C397A}" srcId="{F1E75A58-E98E-4584-A782-CE94ADEEC5C6}" destId="{BC18CCB6-E344-46D3-989D-DE0751655A5B}" srcOrd="4" destOrd="0" parTransId="{0D628175-8791-4473-978B-453D90D2A9EF}" sibTransId="{228B536B-3D2E-4A0B-8D97-04CA41C012F8}"/>
    <dgm:cxn modelId="{228EA538-30EE-4A8B-8AF4-872116A961AC}" type="presOf" srcId="{E553E65D-8A7E-4C00-A4AD-F7EF57086F92}" destId="{7FA89DDE-94EB-4E64-9596-39157223357C}" srcOrd="0" destOrd="0" presId="urn:microsoft.com/office/officeart/2008/layout/AccentedPicture"/>
    <dgm:cxn modelId="{233E8B39-A10C-4FC3-B831-F2A7E89E8D74}" type="presOf" srcId="{D60694D9-AF69-402A-981C-D1902C019623}" destId="{06890375-1581-4C9E-962B-59F8C2E0E8BE}" srcOrd="0" destOrd="0" presId="urn:microsoft.com/office/officeart/2008/layout/AccentedPicture"/>
    <dgm:cxn modelId="{3A1D5E64-D2D7-47F9-B380-D46F02194088}" type="presOf" srcId="{EC8C555A-712A-4986-A639-D3EA37E61F1B}" destId="{3E8B0EA5-623B-41BE-9342-FAE19A1AE01C}" srcOrd="0" destOrd="0" presId="urn:microsoft.com/office/officeart/2008/layout/AccentedPicture"/>
    <dgm:cxn modelId="{3EAEBB64-B0F8-49DF-A01B-4F81FF410069}" type="presOf" srcId="{BC18CCB6-E344-46D3-989D-DE0751655A5B}" destId="{90CE82E4-8BE0-4B1F-AC87-2156E7910D88}" srcOrd="0" destOrd="0" presId="urn:microsoft.com/office/officeart/2008/layout/AccentedPicture"/>
    <dgm:cxn modelId="{D4012C71-CA82-47A7-92CB-6017FC8559A9}" type="presOf" srcId="{DFB84614-0B44-474A-8203-134E48C24A6A}" destId="{97BBF200-721E-4288-9DC9-240E915987D2}" srcOrd="0" destOrd="0" presId="urn:microsoft.com/office/officeart/2008/layout/AccentedPicture"/>
    <dgm:cxn modelId="{EEBA4F72-2C19-43B8-9FA6-61718760831E}" srcId="{F1E75A58-E98E-4584-A782-CE94ADEEC5C6}" destId="{EC8C555A-712A-4986-A639-D3EA37E61F1B}" srcOrd="2" destOrd="0" parTransId="{7DA8BD73-B50F-4F58-B368-9F37F0E78CA5}" sibTransId="{725C97A8-87AC-43EE-9BC7-FB4F0F37DDD6}"/>
    <dgm:cxn modelId="{B18ADA8F-41BD-4418-A4F0-7777496E53B5}" type="presOf" srcId="{F17D583E-A127-4CE6-94AE-DCC361B727B9}" destId="{517ED702-E091-4F54-88B4-4549068B080A}" srcOrd="0" destOrd="0" presId="urn:microsoft.com/office/officeart/2008/layout/AccentedPicture"/>
    <dgm:cxn modelId="{EE979BB2-2888-41E1-8F02-A6C96E870C37}" srcId="{F1E75A58-E98E-4584-A782-CE94ADEEC5C6}" destId="{DFB84614-0B44-474A-8203-134E48C24A6A}" srcOrd="3" destOrd="0" parTransId="{9224EA80-DF44-4BD4-850E-D8453D60FBE8}" sibTransId="{C00D6F82-CC0F-4A67-8D6C-52B2A27F379B}"/>
    <dgm:cxn modelId="{C6DBE9C0-9AF1-4DCC-B9FE-FEE110BDD702}" type="presOf" srcId="{5A7F09D0-80BF-4E47-A028-F21AE2387585}" destId="{732855D3-6F34-4831-9A7D-BADA0545793B}" srcOrd="0" destOrd="0" presId="urn:microsoft.com/office/officeart/2008/layout/AccentedPicture"/>
    <dgm:cxn modelId="{251DD8FA-1FB6-4D19-AE98-E1EC5A33FCBF}" srcId="{F1E75A58-E98E-4584-A782-CE94ADEEC5C6}" destId="{D60694D9-AF69-402A-981C-D1902C019623}" srcOrd="1" destOrd="0" parTransId="{BD0EDB8C-7271-436C-8209-78D3CC157F97}" sibTransId="{A09FFC63-8B7A-4C76-ACC1-B9A263189C54}"/>
    <dgm:cxn modelId="{8F5CE3F2-F59F-4429-8155-C9D2D8EFC88C}" type="presParOf" srcId="{F4B2C205-2489-4183-9B3D-3F8022F999D5}" destId="{732855D3-6F34-4831-9A7D-BADA0545793B}" srcOrd="0" destOrd="0" presId="urn:microsoft.com/office/officeart/2008/layout/AccentedPicture"/>
    <dgm:cxn modelId="{B2812051-4A97-4AF2-A38E-86F59D50383E}" type="presParOf" srcId="{F4B2C205-2489-4183-9B3D-3F8022F999D5}" destId="{7FA89DDE-94EB-4E64-9596-39157223357C}" srcOrd="1" destOrd="0" presId="urn:microsoft.com/office/officeart/2008/layout/AccentedPicture"/>
    <dgm:cxn modelId="{3B585EAE-7985-41C1-81F9-D09607BA8DDF}" type="presParOf" srcId="{F4B2C205-2489-4183-9B3D-3F8022F999D5}" destId="{2CF38312-2ED3-4C02-B492-B40B4587E6DD}" srcOrd="2" destOrd="0" presId="urn:microsoft.com/office/officeart/2008/layout/AccentedPicture"/>
    <dgm:cxn modelId="{EB04BF3F-5EF8-4DA0-A538-62D464220EA0}" type="presParOf" srcId="{2CF38312-2ED3-4C02-B492-B40B4587E6DD}" destId="{61175EAB-7A48-4132-A01B-BABF07FB2144}" srcOrd="0" destOrd="0" presId="urn:microsoft.com/office/officeart/2008/layout/AccentedPicture"/>
    <dgm:cxn modelId="{B1E950D6-C977-45F4-B225-8FE01D50EFC4}" type="presParOf" srcId="{61175EAB-7A48-4132-A01B-BABF07FB2144}" destId="{D3A94450-3E38-403F-91A1-9C29D3683343}" srcOrd="0" destOrd="0" presId="urn:microsoft.com/office/officeart/2008/layout/AccentedPicture"/>
    <dgm:cxn modelId="{89C90BAB-9690-4287-827E-CCAA9307D1BC}" type="presParOf" srcId="{61175EAB-7A48-4132-A01B-BABF07FB2144}" destId="{DB599BD0-030B-41F6-89D0-44752222317C}" srcOrd="1" destOrd="0" presId="urn:microsoft.com/office/officeart/2008/layout/AccentedPicture"/>
    <dgm:cxn modelId="{DF3DA3D4-0BEA-42BD-8ABD-17ED7273FEDD}" type="presParOf" srcId="{61175EAB-7A48-4132-A01B-BABF07FB2144}" destId="{1420D85D-1CC0-47AD-A58B-37C7BFEBC5B1}" srcOrd="2" destOrd="0" presId="urn:microsoft.com/office/officeart/2008/layout/AccentedPicture"/>
    <dgm:cxn modelId="{E56A8EA9-82E1-4F15-A108-7E53D33DD08D}" type="presParOf" srcId="{1420D85D-1CC0-47AD-A58B-37C7BFEBC5B1}" destId="{06890375-1581-4C9E-962B-59F8C2E0E8BE}" srcOrd="0" destOrd="0" presId="urn:microsoft.com/office/officeart/2008/layout/AccentedPicture"/>
    <dgm:cxn modelId="{45AED51B-D8D9-48A0-9926-CD08264595AA}" type="presParOf" srcId="{2CF38312-2ED3-4C02-B492-B40B4587E6DD}" destId="{430774F8-A548-43BB-A271-CC09BE50810F}" srcOrd="1" destOrd="0" presId="urn:microsoft.com/office/officeart/2008/layout/AccentedPicture"/>
    <dgm:cxn modelId="{49387E00-6364-4995-B946-39DF8FC91489}" type="presParOf" srcId="{2CF38312-2ED3-4C02-B492-B40B4587E6DD}" destId="{18F4B4EF-20B3-44C5-8553-B9CB1C4E89A5}" srcOrd="2" destOrd="0" presId="urn:microsoft.com/office/officeart/2008/layout/AccentedPicture"/>
    <dgm:cxn modelId="{55593EC2-DE4F-4C41-BD22-B6F267E5752E}" type="presParOf" srcId="{18F4B4EF-20B3-44C5-8553-B9CB1C4E89A5}" destId="{9DE6BBC0-3B53-45BE-BE10-2D0CD6B5CA7D}" srcOrd="0" destOrd="0" presId="urn:microsoft.com/office/officeart/2008/layout/AccentedPicture"/>
    <dgm:cxn modelId="{CA86073A-55D9-47FC-B833-5215CD7E4ECB}" type="presParOf" srcId="{18F4B4EF-20B3-44C5-8553-B9CB1C4E89A5}" destId="{DB288E18-A026-4E23-A40B-9967AEDFDAEA}" srcOrd="1" destOrd="0" presId="urn:microsoft.com/office/officeart/2008/layout/AccentedPicture"/>
    <dgm:cxn modelId="{A2D04D88-BB73-4ED5-830F-861D39972A11}" type="presParOf" srcId="{18F4B4EF-20B3-44C5-8553-B9CB1C4E89A5}" destId="{EBA83560-4B7B-4E3A-AADC-86E4DA7355F9}" srcOrd="2" destOrd="0" presId="urn:microsoft.com/office/officeart/2008/layout/AccentedPicture"/>
    <dgm:cxn modelId="{29942547-A87B-4760-A463-C7C6E6F5E753}" type="presParOf" srcId="{EBA83560-4B7B-4E3A-AADC-86E4DA7355F9}" destId="{3E8B0EA5-623B-41BE-9342-FAE19A1AE01C}" srcOrd="0" destOrd="0" presId="urn:microsoft.com/office/officeart/2008/layout/AccentedPicture"/>
    <dgm:cxn modelId="{B7DDB87A-EB01-44BC-9CAA-A023204D5739}" type="presParOf" srcId="{2CF38312-2ED3-4C02-B492-B40B4587E6DD}" destId="{6C299515-DEF5-45DF-9D8A-34DE7EAD2834}" srcOrd="3" destOrd="0" presId="urn:microsoft.com/office/officeart/2008/layout/AccentedPicture"/>
    <dgm:cxn modelId="{FB9D34A0-13D4-4DBF-ADB6-B22625CFA974}" type="presParOf" srcId="{2CF38312-2ED3-4C02-B492-B40B4587E6DD}" destId="{1F9F8DBD-103A-47B3-9102-7CCA9A0EB62E}" srcOrd="4" destOrd="0" presId="urn:microsoft.com/office/officeart/2008/layout/AccentedPicture"/>
    <dgm:cxn modelId="{9D2AE7DA-B712-4EC6-92D6-8B29CB7CE6C4}" type="presParOf" srcId="{1F9F8DBD-103A-47B3-9102-7CCA9A0EB62E}" destId="{475870AF-8D2C-418F-9EFE-78DA0C121B18}" srcOrd="0" destOrd="0" presId="urn:microsoft.com/office/officeart/2008/layout/AccentedPicture"/>
    <dgm:cxn modelId="{849EAE36-707B-4257-A495-54B987EB4106}" type="presParOf" srcId="{1F9F8DBD-103A-47B3-9102-7CCA9A0EB62E}" destId="{183CB125-F43D-480A-BCE3-BCA212BD08BA}" srcOrd="1" destOrd="0" presId="urn:microsoft.com/office/officeart/2008/layout/AccentedPicture"/>
    <dgm:cxn modelId="{3EC48265-8D1A-48BB-97CC-4FE27857DA8B}" type="presParOf" srcId="{1F9F8DBD-103A-47B3-9102-7CCA9A0EB62E}" destId="{5CD518C3-478E-4F1D-A680-C2FAA62CD9C4}" srcOrd="2" destOrd="0" presId="urn:microsoft.com/office/officeart/2008/layout/AccentedPicture"/>
    <dgm:cxn modelId="{5DE62683-B1A0-47E1-B0B2-24E52561389D}" type="presParOf" srcId="{5CD518C3-478E-4F1D-A680-C2FAA62CD9C4}" destId="{97BBF200-721E-4288-9DC9-240E915987D2}" srcOrd="0" destOrd="0" presId="urn:microsoft.com/office/officeart/2008/layout/AccentedPicture"/>
    <dgm:cxn modelId="{BD4BE7DE-EBEE-4D44-99D3-800762F9447C}" type="presParOf" srcId="{2CF38312-2ED3-4C02-B492-B40B4587E6DD}" destId="{B7ABDC09-3A98-4C84-8DA2-85F8E83CB266}" srcOrd="5" destOrd="0" presId="urn:microsoft.com/office/officeart/2008/layout/AccentedPicture"/>
    <dgm:cxn modelId="{28E7D6B3-BF3D-410D-9C41-5722C6C002B9}" type="presParOf" srcId="{2CF38312-2ED3-4C02-B492-B40B4587E6DD}" destId="{76553DFA-E515-4CFA-AA27-BDD648D20E20}" srcOrd="6" destOrd="0" presId="urn:microsoft.com/office/officeart/2008/layout/AccentedPicture"/>
    <dgm:cxn modelId="{A9FB1EE3-9174-4C04-84EC-5995F1187CF9}" type="presParOf" srcId="{76553DFA-E515-4CFA-AA27-BDD648D20E20}" destId="{83AB2A73-A100-4DD4-8BE2-A1EF1DE85A08}" srcOrd="0" destOrd="0" presId="urn:microsoft.com/office/officeart/2008/layout/AccentedPicture"/>
    <dgm:cxn modelId="{2C25932A-9456-430B-B710-B69E033B7785}" type="presParOf" srcId="{76553DFA-E515-4CFA-AA27-BDD648D20E20}" destId="{CD7AD6A4-9F73-46C6-8DC5-016B4B72DDE5}" srcOrd="1" destOrd="0" presId="urn:microsoft.com/office/officeart/2008/layout/AccentedPicture"/>
    <dgm:cxn modelId="{9120CDC5-62E3-4160-A2BB-99BCEB9F6840}" type="presParOf" srcId="{76553DFA-E515-4CFA-AA27-BDD648D20E20}" destId="{0CE4E92C-A3C5-43F8-BAC9-097BEED1CCF5}" srcOrd="2" destOrd="0" presId="urn:microsoft.com/office/officeart/2008/layout/AccentedPicture"/>
    <dgm:cxn modelId="{13929DD9-4A91-4CFB-AD53-490AD42421F4}" type="presParOf" srcId="{0CE4E92C-A3C5-43F8-BAC9-097BEED1CCF5}" destId="{90CE82E4-8BE0-4B1F-AC87-2156E7910D88}" srcOrd="0" destOrd="0" presId="urn:microsoft.com/office/officeart/2008/layout/AccentedPicture"/>
    <dgm:cxn modelId="{521A525E-2284-46F9-9C4D-D83960BAA267}" type="presParOf" srcId="{2CF38312-2ED3-4C02-B492-B40B4587E6DD}" destId="{701BCA30-824E-424F-89A4-33986FC10978}" srcOrd="7" destOrd="0" presId="urn:microsoft.com/office/officeart/2008/layout/AccentedPicture"/>
    <dgm:cxn modelId="{B949621E-4FEA-4378-8284-AB460E4E0E4C}" type="presParOf" srcId="{2CF38312-2ED3-4C02-B492-B40B4587E6DD}" destId="{CC3639B6-541E-4121-B955-CA1D08604547}" srcOrd="8" destOrd="0" presId="urn:microsoft.com/office/officeart/2008/layout/AccentedPicture"/>
    <dgm:cxn modelId="{F3ADE829-AF2E-4872-8753-C1E0F5403206}" type="presParOf" srcId="{CC3639B6-541E-4121-B955-CA1D08604547}" destId="{F4A601FC-0674-4053-A4EA-E32794829D26}" srcOrd="0" destOrd="0" presId="urn:microsoft.com/office/officeart/2008/layout/AccentedPicture"/>
    <dgm:cxn modelId="{76C6EA30-1E7A-47AE-A2E0-BE473F890557}" type="presParOf" srcId="{CC3639B6-541E-4121-B955-CA1D08604547}" destId="{94152456-75B2-4391-811A-7126654327DB}" srcOrd="1" destOrd="0" presId="urn:microsoft.com/office/officeart/2008/layout/AccentedPicture"/>
    <dgm:cxn modelId="{847C5325-AAB3-4ADE-AD95-F3F72CC16B52}" type="presParOf" srcId="{CC3639B6-541E-4121-B955-CA1D08604547}" destId="{0BCF2933-F459-4B72-9153-9BF5F9C72967}" srcOrd="2" destOrd="0" presId="urn:microsoft.com/office/officeart/2008/layout/AccentedPicture"/>
    <dgm:cxn modelId="{9D64E98A-E888-4DDF-95CA-7EC1E337427B}" type="presParOf" srcId="{0BCF2933-F459-4B72-9153-9BF5F9C72967}" destId="{517ED702-E091-4F54-88B4-4549068B080A}" srcOrd="0" destOrd="0" presId="urn:microsoft.com/office/officeart/2008/layout/AccentedPicture"/>
    <dgm:cxn modelId="{1FFC47F6-7476-4A35-8ED3-488122DFC81D}" type="presParOf" srcId="{F4B2C205-2489-4183-9B3D-3F8022F999D5}" destId="{55D30140-F880-45D1-819D-8BFA4E6C8FF5}" srcOrd="3" destOrd="0" presId="urn:microsoft.com/office/officeart/2008/layout/AccentedPicture"/>
    <dgm:cxn modelId="{816C65DF-FC98-4048-8B32-2BF553E31C18}" type="presParOf" srcId="{55D30140-F880-45D1-819D-8BFA4E6C8FF5}" destId="{A2AFD40B-E9BE-4900-B9E0-165F24BE07C4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855D3-6F34-4831-9A7D-BADA0545793B}">
      <dsp:nvSpPr>
        <dsp:cNvPr id="0" name=""/>
        <dsp:cNvSpPr/>
      </dsp:nvSpPr>
      <dsp:spPr>
        <a:xfrm>
          <a:off x="297494" y="265266"/>
          <a:ext cx="3861645" cy="4925568"/>
        </a:xfrm>
        <a:prstGeom prst="roundRect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A89DDE-94EB-4E64-9596-39157223357C}">
      <dsp:nvSpPr>
        <dsp:cNvPr id="0" name=""/>
        <dsp:cNvSpPr/>
      </dsp:nvSpPr>
      <dsp:spPr>
        <a:xfrm>
          <a:off x="443271" y="2021034"/>
          <a:ext cx="2973467" cy="295534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860" tIns="149860" rIns="149860" bIns="149860" numCol="1" spcCol="1270" anchor="b" anchorCtr="0">
          <a:noAutofit/>
        </a:bodyPr>
        <a:lstStyle/>
        <a:p>
          <a:pPr marL="0" lvl="0" indent="0" algn="l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5900" kern="1200" dirty="0">
              <a:latin typeface="Tw Cen MT Condensed" panose="020B0606020104020203" pitchFamily="34" charset="-18"/>
            </a:rPr>
            <a:t>NARAVNA IN KULTURNA DEDIŠČINA</a:t>
          </a:r>
        </a:p>
      </dsp:txBody>
      <dsp:txXfrm>
        <a:off x="443271" y="2021034"/>
        <a:ext cx="2973467" cy="2955340"/>
      </dsp:txXfrm>
    </dsp:sp>
    <dsp:sp modelId="{DB599BD0-030B-41F6-89D0-44752222317C}">
      <dsp:nvSpPr>
        <dsp:cNvPr id="0" name=""/>
        <dsp:cNvSpPr/>
      </dsp:nvSpPr>
      <dsp:spPr>
        <a:xfrm>
          <a:off x="3677062" y="1551"/>
          <a:ext cx="946776" cy="946776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890375-1581-4C9E-962B-59F8C2E0E8BE}">
      <dsp:nvSpPr>
        <dsp:cNvPr id="0" name=""/>
        <dsp:cNvSpPr/>
      </dsp:nvSpPr>
      <dsp:spPr>
        <a:xfrm>
          <a:off x="4623839" y="1551"/>
          <a:ext cx="2256152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44450" rIns="88900" bIns="444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500" kern="1200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PRIHODNOST</a:t>
          </a:r>
        </a:p>
      </dsp:txBody>
      <dsp:txXfrm>
        <a:off x="4623839" y="1551"/>
        <a:ext cx="2256152" cy="946776"/>
      </dsp:txXfrm>
    </dsp:sp>
    <dsp:sp modelId="{DB288E18-A026-4E23-A40B-9967AEDFDAEA}">
      <dsp:nvSpPr>
        <dsp:cNvPr id="0" name=""/>
        <dsp:cNvSpPr/>
      </dsp:nvSpPr>
      <dsp:spPr>
        <a:xfrm>
          <a:off x="3677062" y="1118748"/>
          <a:ext cx="946776" cy="946776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8B0EA5-623B-41BE-9342-FAE19A1AE01C}">
      <dsp:nvSpPr>
        <dsp:cNvPr id="0" name=""/>
        <dsp:cNvSpPr/>
      </dsp:nvSpPr>
      <dsp:spPr>
        <a:xfrm>
          <a:off x="4623839" y="1118748"/>
          <a:ext cx="2256152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44450" rIns="88900" bIns="444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500" kern="1200" dirty="0">
              <a:latin typeface="Tw Cen MT Condensed" panose="020B0606020104020203" pitchFamily="34" charset="-18"/>
            </a:rPr>
            <a:t>IDENTIFIKACIJA</a:t>
          </a:r>
        </a:p>
      </dsp:txBody>
      <dsp:txXfrm>
        <a:off x="4623839" y="1118748"/>
        <a:ext cx="2256152" cy="946776"/>
      </dsp:txXfrm>
    </dsp:sp>
    <dsp:sp modelId="{183CB125-F43D-480A-BCE3-BCA212BD08BA}">
      <dsp:nvSpPr>
        <dsp:cNvPr id="0" name=""/>
        <dsp:cNvSpPr/>
      </dsp:nvSpPr>
      <dsp:spPr>
        <a:xfrm>
          <a:off x="3677062" y="2235945"/>
          <a:ext cx="946776" cy="946776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BBF200-721E-4288-9DC9-240E915987D2}">
      <dsp:nvSpPr>
        <dsp:cNvPr id="0" name=""/>
        <dsp:cNvSpPr/>
      </dsp:nvSpPr>
      <dsp:spPr>
        <a:xfrm>
          <a:off x="4623839" y="2235945"/>
          <a:ext cx="2256152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44450" rIns="88900" bIns="444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500" kern="1200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OZAVEŠČANJE</a:t>
          </a:r>
        </a:p>
      </dsp:txBody>
      <dsp:txXfrm>
        <a:off x="4623839" y="2235945"/>
        <a:ext cx="2256152" cy="946776"/>
      </dsp:txXfrm>
    </dsp:sp>
    <dsp:sp modelId="{CD7AD6A4-9F73-46C6-8DC5-016B4B72DDE5}">
      <dsp:nvSpPr>
        <dsp:cNvPr id="0" name=""/>
        <dsp:cNvSpPr/>
      </dsp:nvSpPr>
      <dsp:spPr>
        <a:xfrm>
          <a:off x="3677062" y="3353141"/>
          <a:ext cx="946776" cy="946776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CE82E4-8BE0-4B1F-AC87-2156E7910D88}">
      <dsp:nvSpPr>
        <dsp:cNvPr id="0" name=""/>
        <dsp:cNvSpPr/>
      </dsp:nvSpPr>
      <dsp:spPr>
        <a:xfrm>
          <a:off x="4623839" y="3353141"/>
          <a:ext cx="2256152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44450" rIns="88900" bIns="444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500" kern="1200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TURISTIČNA PONUDBA</a:t>
          </a:r>
        </a:p>
      </dsp:txBody>
      <dsp:txXfrm>
        <a:off x="4623839" y="3353141"/>
        <a:ext cx="2256152" cy="946776"/>
      </dsp:txXfrm>
    </dsp:sp>
    <dsp:sp modelId="{94152456-75B2-4391-811A-7126654327DB}">
      <dsp:nvSpPr>
        <dsp:cNvPr id="0" name=""/>
        <dsp:cNvSpPr/>
      </dsp:nvSpPr>
      <dsp:spPr>
        <a:xfrm>
          <a:off x="3677062" y="4470338"/>
          <a:ext cx="946776" cy="946776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7ED702-E091-4F54-88B4-4549068B080A}">
      <dsp:nvSpPr>
        <dsp:cNvPr id="0" name=""/>
        <dsp:cNvSpPr/>
      </dsp:nvSpPr>
      <dsp:spPr>
        <a:xfrm>
          <a:off x="4623839" y="4470338"/>
          <a:ext cx="3215355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44450" rIns="88900" bIns="444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500" kern="1200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OKOLJSKE VSEBINE</a:t>
          </a:r>
        </a:p>
      </dsp:txBody>
      <dsp:txXfrm>
        <a:off x="4623839" y="4470338"/>
        <a:ext cx="3215355" cy="9467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855D3-6F34-4831-9A7D-BADA0545793B}">
      <dsp:nvSpPr>
        <dsp:cNvPr id="0" name=""/>
        <dsp:cNvSpPr/>
      </dsp:nvSpPr>
      <dsp:spPr>
        <a:xfrm>
          <a:off x="297494" y="265266"/>
          <a:ext cx="3861645" cy="4925568"/>
        </a:xfrm>
        <a:prstGeom prst="roundRect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A89DDE-94EB-4E64-9596-39157223357C}">
      <dsp:nvSpPr>
        <dsp:cNvPr id="0" name=""/>
        <dsp:cNvSpPr/>
      </dsp:nvSpPr>
      <dsp:spPr>
        <a:xfrm>
          <a:off x="443271" y="2021034"/>
          <a:ext cx="2973467" cy="295534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b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4000" kern="1200" dirty="0">
              <a:latin typeface="Tw Cen MT Condensed" panose="020B0606020104020203" pitchFamily="34" charset="-18"/>
            </a:rPr>
            <a:t>NARAVNA IN KULTURNA DEDIŠČINA</a:t>
          </a:r>
        </a:p>
      </dsp:txBody>
      <dsp:txXfrm>
        <a:off x="443271" y="2021034"/>
        <a:ext cx="2973467" cy="2955340"/>
      </dsp:txXfrm>
    </dsp:sp>
    <dsp:sp modelId="{DB599BD0-030B-41F6-89D0-44752222317C}">
      <dsp:nvSpPr>
        <dsp:cNvPr id="0" name=""/>
        <dsp:cNvSpPr/>
      </dsp:nvSpPr>
      <dsp:spPr>
        <a:xfrm>
          <a:off x="3677062" y="1551"/>
          <a:ext cx="946776" cy="946776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890375-1581-4C9E-962B-59F8C2E0E8BE}">
      <dsp:nvSpPr>
        <dsp:cNvPr id="0" name=""/>
        <dsp:cNvSpPr/>
      </dsp:nvSpPr>
      <dsp:spPr>
        <a:xfrm>
          <a:off x="4623839" y="1551"/>
          <a:ext cx="2256152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44450" rIns="88900" bIns="444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500" kern="1200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PRIHODNOST</a:t>
          </a:r>
        </a:p>
      </dsp:txBody>
      <dsp:txXfrm>
        <a:off x="4623839" y="1551"/>
        <a:ext cx="2256152" cy="946776"/>
      </dsp:txXfrm>
    </dsp:sp>
    <dsp:sp modelId="{DB288E18-A026-4E23-A40B-9967AEDFDAEA}">
      <dsp:nvSpPr>
        <dsp:cNvPr id="0" name=""/>
        <dsp:cNvSpPr/>
      </dsp:nvSpPr>
      <dsp:spPr>
        <a:xfrm>
          <a:off x="3677062" y="1118748"/>
          <a:ext cx="946776" cy="946776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8B0EA5-623B-41BE-9342-FAE19A1AE01C}">
      <dsp:nvSpPr>
        <dsp:cNvPr id="0" name=""/>
        <dsp:cNvSpPr/>
      </dsp:nvSpPr>
      <dsp:spPr>
        <a:xfrm>
          <a:off x="4623839" y="1118748"/>
          <a:ext cx="2256152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44450" rIns="88900" bIns="444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500" kern="1200" dirty="0">
              <a:latin typeface="Tw Cen MT Condensed" panose="020B0606020104020203" pitchFamily="34" charset="-18"/>
            </a:rPr>
            <a:t>IDENTIFIKACIJA</a:t>
          </a:r>
        </a:p>
      </dsp:txBody>
      <dsp:txXfrm>
        <a:off x="4623839" y="1118748"/>
        <a:ext cx="2256152" cy="946776"/>
      </dsp:txXfrm>
    </dsp:sp>
    <dsp:sp modelId="{183CB125-F43D-480A-BCE3-BCA212BD08BA}">
      <dsp:nvSpPr>
        <dsp:cNvPr id="0" name=""/>
        <dsp:cNvSpPr/>
      </dsp:nvSpPr>
      <dsp:spPr>
        <a:xfrm>
          <a:off x="3677062" y="2235945"/>
          <a:ext cx="946776" cy="946776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BBF200-721E-4288-9DC9-240E915987D2}">
      <dsp:nvSpPr>
        <dsp:cNvPr id="0" name=""/>
        <dsp:cNvSpPr/>
      </dsp:nvSpPr>
      <dsp:spPr>
        <a:xfrm>
          <a:off x="4623839" y="2235945"/>
          <a:ext cx="2256152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44450" rIns="88900" bIns="444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500" kern="1200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OZAVEŠČANJE</a:t>
          </a:r>
        </a:p>
      </dsp:txBody>
      <dsp:txXfrm>
        <a:off x="4623839" y="2235945"/>
        <a:ext cx="2256152" cy="946776"/>
      </dsp:txXfrm>
    </dsp:sp>
    <dsp:sp modelId="{CD7AD6A4-9F73-46C6-8DC5-016B4B72DDE5}">
      <dsp:nvSpPr>
        <dsp:cNvPr id="0" name=""/>
        <dsp:cNvSpPr/>
      </dsp:nvSpPr>
      <dsp:spPr>
        <a:xfrm>
          <a:off x="3677062" y="3353141"/>
          <a:ext cx="946776" cy="946776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CE82E4-8BE0-4B1F-AC87-2156E7910D88}">
      <dsp:nvSpPr>
        <dsp:cNvPr id="0" name=""/>
        <dsp:cNvSpPr/>
      </dsp:nvSpPr>
      <dsp:spPr>
        <a:xfrm>
          <a:off x="4623839" y="3353141"/>
          <a:ext cx="2256152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44450" rIns="88900" bIns="444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500" kern="1200" dirty="0">
              <a:latin typeface="Tw Cen MT Condensed" panose="020B0606020104020203" pitchFamily="34" charset="-18"/>
            </a:rPr>
            <a:t>TURISTIČNA PONUDBA</a:t>
          </a:r>
        </a:p>
      </dsp:txBody>
      <dsp:txXfrm>
        <a:off x="4623839" y="3353141"/>
        <a:ext cx="2256152" cy="946776"/>
      </dsp:txXfrm>
    </dsp:sp>
    <dsp:sp modelId="{94152456-75B2-4391-811A-7126654327DB}">
      <dsp:nvSpPr>
        <dsp:cNvPr id="0" name=""/>
        <dsp:cNvSpPr/>
      </dsp:nvSpPr>
      <dsp:spPr>
        <a:xfrm>
          <a:off x="3677062" y="4470338"/>
          <a:ext cx="946776" cy="946776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7ED702-E091-4F54-88B4-4549068B080A}">
      <dsp:nvSpPr>
        <dsp:cNvPr id="0" name=""/>
        <dsp:cNvSpPr/>
      </dsp:nvSpPr>
      <dsp:spPr>
        <a:xfrm>
          <a:off x="4623839" y="4470338"/>
          <a:ext cx="3215355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44450" rIns="88900" bIns="444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500" kern="1200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OKOLJSKE VSEBINE</a:t>
          </a:r>
        </a:p>
      </dsp:txBody>
      <dsp:txXfrm>
        <a:off x="4623839" y="4470338"/>
        <a:ext cx="3215355" cy="9467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855D3-6F34-4831-9A7D-BADA0545793B}">
      <dsp:nvSpPr>
        <dsp:cNvPr id="0" name=""/>
        <dsp:cNvSpPr/>
      </dsp:nvSpPr>
      <dsp:spPr>
        <a:xfrm>
          <a:off x="297494" y="265266"/>
          <a:ext cx="3861645" cy="4925568"/>
        </a:xfrm>
        <a:prstGeom prst="roundRect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A89DDE-94EB-4E64-9596-39157223357C}">
      <dsp:nvSpPr>
        <dsp:cNvPr id="0" name=""/>
        <dsp:cNvSpPr/>
      </dsp:nvSpPr>
      <dsp:spPr>
        <a:xfrm>
          <a:off x="443271" y="2021034"/>
          <a:ext cx="2973467" cy="295534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b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4000" kern="1200" dirty="0">
              <a:latin typeface="Tw Cen MT Condensed" panose="020B0606020104020203" pitchFamily="34" charset="-18"/>
            </a:rPr>
            <a:t>NARAVNA IN KULTURNA DEDIŠČINA</a:t>
          </a:r>
        </a:p>
      </dsp:txBody>
      <dsp:txXfrm>
        <a:off x="443271" y="2021034"/>
        <a:ext cx="2973467" cy="2955340"/>
      </dsp:txXfrm>
    </dsp:sp>
    <dsp:sp modelId="{DB599BD0-030B-41F6-89D0-44752222317C}">
      <dsp:nvSpPr>
        <dsp:cNvPr id="0" name=""/>
        <dsp:cNvSpPr/>
      </dsp:nvSpPr>
      <dsp:spPr>
        <a:xfrm>
          <a:off x="3677062" y="1551"/>
          <a:ext cx="946776" cy="946776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890375-1581-4C9E-962B-59F8C2E0E8BE}">
      <dsp:nvSpPr>
        <dsp:cNvPr id="0" name=""/>
        <dsp:cNvSpPr/>
      </dsp:nvSpPr>
      <dsp:spPr>
        <a:xfrm>
          <a:off x="4623839" y="1551"/>
          <a:ext cx="2256152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44450" rIns="88900" bIns="444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500" kern="1200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PRIHODNOST</a:t>
          </a:r>
        </a:p>
      </dsp:txBody>
      <dsp:txXfrm>
        <a:off x="4623839" y="1551"/>
        <a:ext cx="2256152" cy="946776"/>
      </dsp:txXfrm>
    </dsp:sp>
    <dsp:sp modelId="{DB288E18-A026-4E23-A40B-9967AEDFDAEA}">
      <dsp:nvSpPr>
        <dsp:cNvPr id="0" name=""/>
        <dsp:cNvSpPr/>
      </dsp:nvSpPr>
      <dsp:spPr>
        <a:xfrm>
          <a:off x="3677062" y="1118748"/>
          <a:ext cx="946776" cy="946776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8B0EA5-623B-41BE-9342-FAE19A1AE01C}">
      <dsp:nvSpPr>
        <dsp:cNvPr id="0" name=""/>
        <dsp:cNvSpPr/>
      </dsp:nvSpPr>
      <dsp:spPr>
        <a:xfrm>
          <a:off x="4623839" y="1118748"/>
          <a:ext cx="2256152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44450" rIns="88900" bIns="444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500" kern="1200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IDENTIFIKACIJA</a:t>
          </a:r>
        </a:p>
      </dsp:txBody>
      <dsp:txXfrm>
        <a:off x="4623839" y="1118748"/>
        <a:ext cx="2256152" cy="946776"/>
      </dsp:txXfrm>
    </dsp:sp>
    <dsp:sp modelId="{183CB125-F43D-480A-BCE3-BCA212BD08BA}">
      <dsp:nvSpPr>
        <dsp:cNvPr id="0" name=""/>
        <dsp:cNvSpPr/>
      </dsp:nvSpPr>
      <dsp:spPr>
        <a:xfrm>
          <a:off x="3677062" y="2235945"/>
          <a:ext cx="946776" cy="946776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BBF200-721E-4288-9DC9-240E915987D2}">
      <dsp:nvSpPr>
        <dsp:cNvPr id="0" name=""/>
        <dsp:cNvSpPr/>
      </dsp:nvSpPr>
      <dsp:spPr>
        <a:xfrm>
          <a:off x="4623839" y="2235945"/>
          <a:ext cx="2256152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44450" rIns="88900" bIns="444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500" kern="1200" dirty="0">
              <a:latin typeface="Tw Cen MT Condensed" panose="020B0606020104020203" pitchFamily="34" charset="-18"/>
            </a:rPr>
            <a:t>OZAVEŠČANJE</a:t>
          </a:r>
        </a:p>
      </dsp:txBody>
      <dsp:txXfrm>
        <a:off x="4623839" y="2235945"/>
        <a:ext cx="2256152" cy="946776"/>
      </dsp:txXfrm>
    </dsp:sp>
    <dsp:sp modelId="{CD7AD6A4-9F73-46C6-8DC5-016B4B72DDE5}">
      <dsp:nvSpPr>
        <dsp:cNvPr id="0" name=""/>
        <dsp:cNvSpPr/>
      </dsp:nvSpPr>
      <dsp:spPr>
        <a:xfrm>
          <a:off x="3677062" y="3353141"/>
          <a:ext cx="946776" cy="946776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CE82E4-8BE0-4B1F-AC87-2156E7910D88}">
      <dsp:nvSpPr>
        <dsp:cNvPr id="0" name=""/>
        <dsp:cNvSpPr/>
      </dsp:nvSpPr>
      <dsp:spPr>
        <a:xfrm>
          <a:off x="4623839" y="3353141"/>
          <a:ext cx="2256152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44450" rIns="88900" bIns="444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500" kern="1200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TURISTIČNA PONUDBA</a:t>
          </a:r>
        </a:p>
      </dsp:txBody>
      <dsp:txXfrm>
        <a:off x="4623839" y="3353141"/>
        <a:ext cx="2256152" cy="946776"/>
      </dsp:txXfrm>
    </dsp:sp>
    <dsp:sp modelId="{94152456-75B2-4391-811A-7126654327DB}">
      <dsp:nvSpPr>
        <dsp:cNvPr id="0" name=""/>
        <dsp:cNvSpPr/>
      </dsp:nvSpPr>
      <dsp:spPr>
        <a:xfrm>
          <a:off x="3677062" y="4470338"/>
          <a:ext cx="946776" cy="946776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7ED702-E091-4F54-88B4-4549068B080A}">
      <dsp:nvSpPr>
        <dsp:cNvPr id="0" name=""/>
        <dsp:cNvSpPr/>
      </dsp:nvSpPr>
      <dsp:spPr>
        <a:xfrm>
          <a:off x="4623839" y="4470338"/>
          <a:ext cx="3215355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44450" rIns="88900" bIns="444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500" kern="1200" dirty="0">
              <a:latin typeface="Tw Cen MT Condensed" panose="020B0606020104020203" pitchFamily="34" charset="-18"/>
            </a:rPr>
            <a:t>OKOLJSKE VSEBINE</a:t>
          </a:r>
        </a:p>
      </dsp:txBody>
      <dsp:txXfrm>
        <a:off x="4623839" y="4470338"/>
        <a:ext cx="3215355" cy="946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23842-6C11-425F-86F3-75870CCC235A}" type="datetimeFigureOut">
              <a:rPr lang="sl-SI" smtClean="0"/>
              <a:t>11. 04. 2023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80F3-E2A0-4991-8564-CB5C420978E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73536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23842-6C11-425F-86F3-75870CCC235A}" type="datetimeFigureOut">
              <a:rPr lang="sl-SI" smtClean="0"/>
              <a:t>11. 04. 2023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80F3-E2A0-4991-8564-CB5C420978E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41340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23842-6C11-425F-86F3-75870CCC235A}" type="datetimeFigureOut">
              <a:rPr lang="sl-SI" smtClean="0"/>
              <a:t>11. 04. 2023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80F3-E2A0-4991-8564-CB5C420978E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71195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23842-6C11-425F-86F3-75870CCC235A}" type="datetimeFigureOut">
              <a:rPr lang="sl-SI" smtClean="0"/>
              <a:t>11. 04. 2023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80F3-E2A0-4991-8564-CB5C420978E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15087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23842-6C11-425F-86F3-75870CCC235A}" type="datetimeFigureOut">
              <a:rPr lang="sl-SI" smtClean="0"/>
              <a:t>11. 04. 2023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80F3-E2A0-4991-8564-CB5C420978E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14275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23842-6C11-425F-86F3-75870CCC235A}" type="datetimeFigureOut">
              <a:rPr lang="sl-SI" smtClean="0"/>
              <a:t>11. 04. 2023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80F3-E2A0-4991-8564-CB5C420978E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94806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23842-6C11-425F-86F3-75870CCC235A}" type="datetimeFigureOut">
              <a:rPr lang="sl-SI" smtClean="0"/>
              <a:t>11. 04. 2023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80F3-E2A0-4991-8564-CB5C420978E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43827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23842-6C11-425F-86F3-75870CCC235A}" type="datetimeFigureOut">
              <a:rPr lang="sl-SI" smtClean="0"/>
              <a:t>11. 04. 2023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80F3-E2A0-4991-8564-CB5C420978E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52163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23842-6C11-425F-86F3-75870CCC235A}" type="datetimeFigureOut">
              <a:rPr lang="sl-SI" smtClean="0"/>
              <a:t>11. 04. 2023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80F3-E2A0-4991-8564-CB5C420978E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74608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23842-6C11-425F-86F3-75870CCC235A}" type="datetimeFigureOut">
              <a:rPr lang="sl-SI" smtClean="0"/>
              <a:t>11. 04. 2023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80F3-E2A0-4991-8564-CB5C420978E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0529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23842-6C11-425F-86F3-75870CCC235A}" type="datetimeFigureOut">
              <a:rPr lang="sl-SI" smtClean="0"/>
              <a:t>11. 04. 2023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80F3-E2A0-4991-8564-CB5C420978E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93873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23842-6C11-425F-86F3-75870CCC235A}" type="datetimeFigureOut">
              <a:rPr lang="sl-SI" smtClean="0"/>
              <a:t>11. 04. 2023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580F3-E2A0-4991-8564-CB5C420978E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04919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lasbarje.si/post/delite-z-nami-ideje-za-strategijo-lokalnega-razvoja-preko-spletnega-obrazca%20(22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9F9EECA2-C756-493D-AE5E-90C0BE756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58095" y="1255351"/>
            <a:ext cx="5849193" cy="2467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STRATEGIJA LOKALNEGA RAZVOJA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7448574" y="1076023"/>
            <a:ext cx="3992543" cy="21559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DELAVNICA </a:t>
            </a:r>
            <a:r>
              <a:rPr lang="sl-SI" sz="2800" dirty="0">
                <a:latin typeface="Tw Cen MT Condensed" panose="020B0606020104020203" pitchFamily="34" charset="-18"/>
              </a:rPr>
              <a:t>S TEMATIKO </a:t>
            </a:r>
          </a:p>
          <a:p>
            <a:r>
              <a:rPr lang="sl-SI" sz="2800" b="1" dirty="0">
                <a:latin typeface="Tw Cen MT Condensed" panose="020B0606020104020203" pitchFamily="34" charset="-18"/>
              </a:rPr>
              <a:t>NARAVNE IN KULTURNE DEDIŠČINE</a:t>
            </a:r>
            <a:r>
              <a:rPr lang="en-US" sz="2800" kern="1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– </a:t>
            </a:r>
            <a:endParaRPr lang="sl-SI" sz="2800" kern="1200" dirty="0">
              <a:solidFill>
                <a:schemeClr val="tx1"/>
              </a:solidFill>
              <a:latin typeface="Tw Cen MT Condensed" panose="020B0606020104020203" pitchFamily="34" charset="-18"/>
            </a:endParaRPr>
          </a:p>
          <a:p>
            <a:r>
              <a:rPr lang="sl-SI" sz="2800" kern="1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POLHOV GRADEC</a:t>
            </a:r>
            <a:r>
              <a:rPr lang="en-US" sz="2800" kern="1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, </a:t>
            </a:r>
            <a:r>
              <a:rPr lang="sl-SI" sz="2800" dirty="0">
                <a:latin typeface="Tw Cen MT Condensed" panose="020B0606020104020203" pitchFamily="34" charset="-18"/>
              </a:rPr>
              <a:t>11</a:t>
            </a:r>
            <a:r>
              <a:rPr lang="en-US" sz="2800" kern="1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. 4. 2023</a:t>
            </a:r>
          </a:p>
        </p:txBody>
      </p:sp>
      <p:pic>
        <p:nvPicPr>
          <p:cNvPr id="26" name="Slika 25">
            <a:extLst>
              <a:ext uri="{FF2B5EF4-FFF2-40B4-BE49-F238E27FC236}">
                <a16:creationId xmlns:a16="http://schemas.microsoft.com/office/drawing/2014/main" id="{2D176F59-949C-6A97-1734-AEBEE2D935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65" r="-1" b="-1"/>
          <a:stretch/>
        </p:blipFill>
        <p:spPr>
          <a:xfrm>
            <a:off x="2100092" y="197242"/>
            <a:ext cx="2365197" cy="1512712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24726E46-0A95-4CE6-80B3-2C7406BD5A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7846589-3EED-4DB2-A497-C9938D7B2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419907"/>
            <a:ext cx="12192001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jeZBesedilom 23">
            <a:extLst>
              <a:ext uri="{FF2B5EF4-FFF2-40B4-BE49-F238E27FC236}">
                <a16:creationId xmlns:a16="http://schemas.microsoft.com/office/drawing/2014/main" id="{E132E5A4-0690-0213-FF2C-D00A9C4A5504}"/>
              </a:ext>
            </a:extLst>
          </p:cNvPr>
          <p:cNvSpPr txBox="1"/>
          <p:nvPr/>
        </p:nvSpPr>
        <p:spPr>
          <a:xfrm>
            <a:off x="5849626" y="5914752"/>
            <a:ext cx="7884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Vir</a:t>
            </a: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 (zemljevid in fotografija)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Arhiv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 IPS, </a:t>
            </a:r>
            <a:r>
              <a:rPr lang="sl-SI" sz="1200" dirty="0">
                <a:solidFill>
                  <a:prstClr val="black"/>
                </a:solidFill>
                <a:latin typeface="Tw Cen MT Condensed" panose="020B0606020104020203" pitchFamily="34" charset="-18"/>
              </a:rPr>
              <a:t>različna leta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.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808" y="3472216"/>
            <a:ext cx="4487820" cy="336586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74" y="3481601"/>
            <a:ext cx="4745031" cy="3356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7926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394" y="0"/>
            <a:ext cx="9699606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FAD769D-FF7E-0679-4FB0-AB01E36058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9" b="4800"/>
          <a:stretch/>
        </p:blipFill>
        <p:spPr>
          <a:xfrm>
            <a:off x="0" y="2063931"/>
            <a:ext cx="2464704" cy="2706818"/>
          </a:xfrm>
          <a:prstGeom prst="rect">
            <a:avLst/>
          </a:prstGeom>
          <a:solidFill>
            <a:srgbClr val="FDF8DB"/>
          </a:solidFill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8DBE4539-9608-4117-1A58-922534DB3177}"/>
              </a:ext>
            </a:extLst>
          </p:cNvPr>
          <p:cNvSpPr txBox="1"/>
          <p:nvPr/>
        </p:nvSpPr>
        <p:spPr>
          <a:xfrm>
            <a:off x="0" y="4568765"/>
            <a:ext cx="1074773" cy="232037"/>
          </a:xfrm>
          <a:prstGeom prst="rect">
            <a:avLst/>
          </a:prstGeom>
          <a:solidFill>
            <a:srgbClr val="FDF8DB"/>
          </a:solidFill>
        </p:spPr>
        <p:txBody>
          <a:bodyPr wrap="square" rtlCol="0">
            <a:spAutoFit/>
          </a:bodyPr>
          <a:lstStyle/>
          <a:p>
            <a:endParaRPr lang="sl-SI" sz="1000" dirty="0">
              <a:latin typeface="Tw Cen MT Condensed" panose="020B0606020104020203" pitchFamily="34" charset="-18"/>
            </a:endParaRP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C2981816-C1C8-31E8-BBDE-DFEE08F58656}"/>
              </a:ext>
            </a:extLst>
          </p:cNvPr>
          <p:cNvSpPr txBox="1"/>
          <p:nvPr/>
        </p:nvSpPr>
        <p:spPr>
          <a:xfrm>
            <a:off x="184406" y="6525397"/>
            <a:ext cx="2097239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Vir: </a:t>
            </a: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SPRS,</a:t>
            </a:r>
            <a:r>
              <a:rPr kumimoji="0" lang="sl-SI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 2015;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Arhiv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 IPS,</a:t>
            </a: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 različna leta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105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FAD769D-FF7E-0679-4FB0-AB01E36058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9" b="4800"/>
          <a:stretch/>
        </p:blipFill>
        <p:spPr>
          <a:xfrm>
            <a:off x="0" y="2063931"/>
            <a:ext cx="2464704" cy="2706818"/>
          </a:xfrm>
          <a:prstGeom prst="rect">
            <a:avLst/>
          </a:prstGeom>
          <a:solidFill>
            <a:srgbClr val="FDF8DB"/>
          </a:solidFill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DBE4539-9608-4117-1A58-922534DB3177}"/>
              </a:ext>
            </a:extLst>
          </p:cNvPr>
          <p:cNvSpPr txBox="1"/>
          <p:nvPr/>
        </p:nvSpPr>
        <p:spPr>
          <a:xfrm>
            <a:off x="0" y="4568765"/>
            <a:ext cx="1074773" cy="232037"/>
          </a:xfrm>
          <a:prstGeom prst="rect">
            <a:avLst/>
          </a:prstGeom>
          <a:solidFill>
            <a:srgbClr val="FDF8DB"/>
          </a:solidFill>
        </p:spPr>
        <p:txBody>
          <a:bodyPr wrap="square" rtlCol="0">
            <a:spAutoFit/>
          </a:bodyPr>
          <a:lstStyle/>
          <a:p>
            <a:endParaRPr lang="sl-SI" sz="1000" dirty="0">
              <a:latin typeface="Tw Cen MT Condensed" panose="020B0606020104020203" pitchFamily="34" charset="-18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394" y="-11660"/>
            <a:ext cx="9699606" cy="6858000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C2981816-C1C8-31E8-BBDE-DFEE08F58656}"/>
              </a:ext>
            </a:extLst>
          </p:cNvPr>
          <p:cNvSpPr txBox="1"/>
          <p:nvPr/>
        </p:nvSpPr>
        <p:spPr>
          <a:xfrm>
            <a:off x="184406" y="6525397"/>
            <a:ext cx="2097239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Vir: </a:t>
            </a: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SPRS,</a:t>
            </a:r>
            <a:r>
              <a:rPr kumimoji="0" lang="sl-SI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 2015;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Arhiv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 IPS,</a:t>
            </a: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 različna leta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6805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394" y="33051"/>
            <a:ext cx="9699606" cy="685800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CFAD769D-FF7E-0679-4FB0-AB01E36058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9" b="4800"/>
          <a:stretch/>
        </p:blipFill>
        <p:spPr>
          <a:xfrm>
            <a:off x="0" y="2063931"/>
            <a:ext cx="2464704" cy="2706818"/>
          </a:xfrm>
          <a:prstGeom prst="rect">
            <a:avLst/>
          </a:prstGeom>
          <a:solidFill>
            <a:srgbClr val="FDF8DB"/>
          </a:solidFill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DBE4539-9608-4117-1A58-922534DB3177}"/>
              </a:ext>
            </a:extLst>
          </p:cNvPr>
          <p:cNvSpPr txBox="1"/>
          <p:nvPr/>
        </p:nvSpPr>
        <p:spPr>
          <a:xfrm>
            <a:off x="0" y="4568765"/>
            <a:ext cx="1074773" cy="232037"/>
          </a:xfrm>
          <a:prstGeom prst="rect">
            <a:avLst/>
          </a:prstGeom>
          <a:solidFill>
            <a:srgbClr val="FDF8DB"/>
          </a:solidFill>
        </p:spPr>
        <p:txBody>
          <a:bodyPr wrap="square" rtlCol="0">
            <a:spAutoFit/>
          </a:bodyPr>
          <a:lstStyle/>
          <a:p>
            <a:endParaRPr lang="sl-SI" sz="1000" dirty="0">
              <a:latin typeface="Tw Cen MT Condensed" panose="020B0606020104020203" pitchFamily="34" charset="-18"/>
            </a:endParaRP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C2981816-C1C8-31E8-BBDE-DFEE08F58656}"/>
              </a:ext>
            </a:extLst>
          </p:cNvPr>
          <p:cNvSpPr txBox="1"/>
          <p:nvPr/>
        </p:nvSpPr>
        <p:spPr>
          <a:xfrm>
            <a:off x="184406" y="6525397"/>
            <a:ext cx="2097239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Vir: </a:t>
            </a: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SPRS,</a:t>
            </a:r>
            <a:r>
              <a:rPr kumimoji="0" lang="sl-SI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 2015;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Arhiv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 IPS,</a:t>
            </a: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 različna leta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480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1183" y="-57257"/>
            <a:ext cx="10515600" cy="1325563"/>
          </a:xfrm>
        </p:spPr>
        <p:txBody>
          <a:bodyPr/>
          <a:lstStyle/>
          <a:p>
            <a: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  <a:t>DELAVNICA O NARAVNI IN KULTURNI DEDIŠČINI </a:t>
            </a:r>
            <a:r>
              <a:rPr lang="sl-SI" sz="2000" dirty="0">
                <a:latin typeface="Tw Cen MT Condensed" panose="020B0606020104020203" pitchFamily="34" charset="-18"/>
              </a:rPr>
              <a:t>(vsebinski poudarki)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868320420"/>
              </p:ext>
            </p:extLst>
          </p:nvPr>
        </p:nvGraphicFramePr>
        <p:xfrm>
          <a:off x="2180046" y="126830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oljeZBesedilom 3"/>
          <p:cNvSpPr txBox="1"/>
          <p:nvPr/>
        </p:nvSpPr>
        <p:spPr>
          <a:xfrm>
            <a:off x="80683" y="6548473"/>
            <a:ext cx="1162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>
                <a:latin typeface="Tw Cen MT Condensed" panose="020B0606020104020203" pitchFamily="34" charset="-18"/>
              </a:rPr>
              <a:t>Vir: IPS, različna leta. </a:t>
            </a:r>
          </a:p>
        </p:txBody>
      </p:sp>
      <p:pic>
        <p:nvPicPr>
          <p:cNvPr id="6" name="Slika 5" descr="VELIKA_LIGOJNA.jpg"/>
          <p:cNvPicPr/>
          <p:nvPr/>
        </p:nvPicPr>
        <p:blipFill rotWithShape="1">
          <a:blip r:embed="rId7" cstate="print"/>
          <a:srcRect l="65691" t="668" r="1169" b="72507"/>
          <a:stretch/>
        </p:blipFill>
        <p:spPr bwMode="auto">
          <a:xfrm>
            <a:off x="2960915" y="1689462"/>
            <a:ext cx="2447107" cy="28302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6095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/>
          <a:srcRect t="49443"/>
          <a:stretch/>
        </p:blipFill>
        <p:spPr>
          <a:xfrm>
            <a:off x="6485409" y="1049028"/>
            <a:ext cx="5587222" cy="134817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/>
          <a:srcRect t="64932"/>
          <a:stretch/>
        </p:blipFill>
        <p:spPr>
          <a:xfrm>
            <a:off x="6481684" y="3950728"/>
            <a:ext cx="5562936" cy="93638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/>
          <a:srcRect t="66239"/>
          <a:stretch/>
        </p:blipFill>
        <p:spPr>
          <a:xfrm>
            <a:off x="156755" y="3745093"/>
            <a:ext cx="5593497" cy="91317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5"/>
          <a:srcRect t="57187"/>
          <a:stretch/>
        </p:blipFill>
        <p:spPr>
          <a:xfrm>
            <a:off x="156755" y="843393"/>
            <a:ext cx="5548578" cy="127870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6"/>
          <a:srcRect t="59162"/>
          <a:stretch/>
        </p:blipFill>
        <p:spPr>
          <a:xfrm>
            <a:off x="156755" y="2349769"/>
            <a:ext cx="5593497" cy="116765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7"/>
          <a:srcRect t="62332" b="7155"/>
          <a:stretch/>
        </p:blipFill>
        <p:spPr>
          <a:xfrm>
            <a:off x="156754" y="5872977"/>
            <a:ext cx="5593497" cy="885291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8"/>
          <a:srcRect t="56370"/>
          <a:stretch/>
        </p:blipFill>
        <p:spPr>
          <a:xfrm>
            <a:off x="6481684" y="5072782"/>
            <a:ext cx="5562936" cy="1376379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9"/>
          <a:srcRect t="59605" r="9874"/>
          <a:stretch/>
        </p:blipFill>
        <p:spPr>
          <a:xfrm>
            <a:off x="6495689" y="2582868"/>
            <a:ext cx="5566662" cy="1182190"/>
          </a:xfrm>
          <a:prstGeom prst="rect">
            <a:avLst/>
          </a:prstGeom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B11E6648-0DB9-6A2E-2A31-D5FFB3034D1C}"/>
              </a:ext>
            </a:extLst>
          </p:cNvPr>
          <p:cNvSpPr txBox="1"/>
          <p:nvPr/>
        </p:nvSpPr>
        <p:spPr>
          <a:xfrm>
            <a:off x="9542044" y="6565873"/>
            <a:ext cx="2649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>
                <a:latin typeface="Tw Cen MT Condensed" panose="020B0606020104020203" pitchFamily="34" charset="-18"/>
              </a:rPr>
              <a:t>Vir: LAS Barje z zaledjem, - Delavnica z mladimi, 2023.</a:t>
            </a: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10"/>
          <a:srcRect t="71559"/>
          <a:stretch/>
        </p:blipFill>
        <p:spPr>
          <a:xfrm>
            <a:off x="156755" y="4885932"/>
            <a:ext cx="5593497" cy="720946"/>
          </a:xfrm>
          <a:prstGeom prst="rect">
            <a:avLst/>
          </a:prstGeom>
        </p:spPr>
      </p:pic>
      <p:sp>
        <p:nvSpPr>
          <p:cNvPr id="13" name="Naslov 1">
            <a:extLst>
              <a:ext uri="{FF2B5EF4-FFF2-40B4-BE49-F238E27FC236}">
                <a16:creationId xmlns:a16="http://schemas.microsoft.com/office/drawing/2014/main" id="{417D36CD-1CD2-92DA-A95F-AA0A8343B35A}"/>
              </a:ext>
            </a:extLst>
          </p:cNvPr>
          <p:cNvSpPr>
            <a:spLocks noGrp="1"/>
          </p:cNvSpPr>
          <p:nvPr/>
        </p:nvSpPr>
        <p:spPr>
          <a:xfrm>
            <a:off x="600357" y="126239"/>
            <a:ext cx="10946674" cy="470620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2800" b="1" kern="1200" dirty="0">
                <a:solidFill>
                  <a:srgbClr val="000000"/>
                </a:solidFill>
                <a:effectLst/>
                <a:latin typeface="Tw Cen MT Condensed" panose="020B0606020104020203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KAKO SI PREDSTAVLJATE </a:t>
            </a:r>
            <a:r>
              <a:rPr lang="en-US" sz="2800" b="1" kern="1200" dirty="0">
                <a:solidFill>
                  <a:srgbClr val="00B050"/>
                </a:solidFill>
                <a:effectLst/>
                <a:latin typeface="Tw Cen MT Condensed" panose="020B0606020104020203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SVOJO PRIHODNOST </a:t>
            </a:r>
            <a:r>
              <a:rPr lang="en-US" sz="2800" b="1" kern="1200" dirty="0">
                <a:solidFill>
                  <a:srgbClr val="000000"/>
                </a:solidFill>
                <a:effectLst/>
                <a:latin typeface="Tw Cen MT Condensed" panose="020B0606020104020203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NA OBMOČJU LAS BARJE Z ZALEDJEM?</a:t>
            </a:r>
            <a:endParaRPr lang="sl-SI" sz="11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406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52353C8F-EE64-F8F1-FE27-BF7D05231739}"/>
              </a:ext>
            </a:extLst>
          </p:cNvPr>
          <p:cNvSpPr txBox="1"/>
          <p:nvPr/>
        </p:nvSpPr>
        <p:spPr>
          <a:xfrm>
            <a:off x="9979140" y="3104741"/>
            <a:ext cx="2197927" cy="258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Vir: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Arhiv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 IPS, </a:t>
            </a: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različna leta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.</a:t>
            </a:r>
          </a:p>
        </p:txBody>
      </p:sp>
      <p:pic>
        <p:nvPicPr>
          <p:cNvPr id="6" name="Označba mesta slike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>
          <a:xfrm>
            <a:off x="5832019" y="88798"/>
            <a:ext cx="4147121" cy="3274604"/>
          </a:xfr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467935" y="3030244"/>
            <a:ext cx="3152682" cy="4049486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8109269" y="6487911"/>
            <a:ext cx="2168435" cy="286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>
                <a:latin typeface="Tw Cen MT Condensed" panose="020B0606020104020203" pitchFamily="34" charset="-18"/>
              </a:rPr>
              <a:t>Vir: Razglednica, posredovana 28. 3. 2023.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48F40F5F-7FC5-5203-AD97-3546CE75B54B}"/>
              </a:ext>
            </a:extLst>
          </p:cNvPr>
          <p:cNvSpPr txBox="1"/>
          <p:nvPr/>
        </p:nvSpPr>
        <p:spPr>
          <a:xfrm>
            <a:off x="332714" y="525771"/>
            <a:ext cx="47897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400" b="1" dirty="0">
                <a:latin typeface="Tw Cen MT Condensed" panose="020B0606020104020203" pitchFamily="34" charset="-18"/>
              </a:rPr>
              <a:t>Na kakšen </a:t>
            </a:r>
            <a:r>
              <a:rPr lang="sl-SI" sz="2400" b="1" dirty="0">
                <a:solidFill>
                  <a:srgbClr val="C00000"/>
                </a:solidFill>
                <a:latin typeface="Tw Cen MT Condensed" panose="020B0606020104020203" pitchFamily="34" charset="-18"/>
              </a:rPr>
              <a:t>NAČIN</a:t>
            </a:r>
            <a:r>
              <a:rPr lang="sl-SI" sz="2400" b="1" dirty="0">
                <a:latin typeface="Tw Cen MT Condensed" panose="020B0606020104020203" pitchFamily="34" charset="-18"/>
              </a:rPr>
              <a:t> so prepoznani elementi naravne in kulturne dediščine </a:t>
            </a:r>
            <a:r>
              <a:rPr lang="sl-SI" sz="2400" b="1" dirty="0">
                <a:solidFill>
                  <a:srgbClr val="C00000"/>
                </a:solidFill>
                <a:latin typeface="Tw Cen MT Condensed" panose="020B0606020104020203" pitchFamily="34" charset="-18"/>
              </a:rPr>
              <a:t>VKLJUČENI V TURISTIČNO PONUDBO</a:t>
            </a:r>
            <a:r>
              <a:rPr lang="sl-SI" sz="2400" b="1" dirty="0">
                <a:latin typeface="Tw Cen MT Condensed" panose="020B0606020104020203" pitchFamily="34" charset="-18"/>
              </a:rPr>
              <a:t>?</a:t>
            </a:r>
            <a:endParaRPr lang="sl-SI" sz="2400" dirty="0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C2B7886F-0DC3-41E5-66BB-83FECA33A13C}"/>
              </a:ext>
            </a:extLst>
          </p:cNvPr>
          <p:cNvSpPr txBox="1"/>
          <p:nvPr/>
        </p:nvSpPr>
        <p:spPr>
          <a:xfrm>
            <a:off x="332715" y="2227578"/>
            <a:ext cx="414712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400" b="1" dirty="0">
                <a:latin typeface="Tw Cen MT Condensed" panose="020B0606020104020203" pitchFamily="34" charset="-18"/>
              </a:rPr>
              <a:t>Ali so ukrepi (državni, občinski) dovolj učinkoviti za </a:t>
            </a:r>
            <a:r>
              <a:rPr lang="sl-SI" sz="2400" b="1" dirty="0">
                <a:solidFill>
                  <a:srgbClr val="C00000"/>
                </a:solidFill>
                <a:latin typeface="Tw Cen MT Condensed" panose="020B0606020104020203" pitchFamily="34" charset="-18"/>
              </a:rPr>
              <a:t>SISTEMATIČNO VARSTVO IN OHRANJANJE NARAVNE IN KULTURNE DEDIŠČINE na območju LAS?</a:t>
            </a:r>
            <a:endParaRPr lang="sl-SI" sz="2400" dirty="0"/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6236C668-FA97-C54A-D2C1-E9F8E2EC89EF}"/>
              </a:ext>
            </a:extLst>
          </p:cNvPr>
          <p:cNvSpPr txBox="1"/>
          <p:nvPr/>
        </p:nvSpPr>
        <p:spPr>
          <a:xfrm>
            <a:off x="332715" y="4756762"/>
            <a:ext cx="49337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400" b="1" dirty="0">
                <a:latin typeface="Tw Cen MT Condensed" panose="020B0606020104020203" pitchFamily="34" charset="-18"/>
              </a:rPr>
              <a:t>Katere elemente bi bilo - po vašem mnenju - </a:t>
            </a:r>
            <a:r>
              <a:rPr lang="sl-SI" sz="2400" b="1" dirty="0">
                <a:solidFill>
                  <a:srgbClr val="C00000"/>
                </a:solidFill>
                <a:latin typeface="Tw Cen MT Condensed" panose="020B0606020104020203" pitchFamily="34" charset="-18"/>
              </a:rPr>
              <a:t>še potrebno prepoznati kot NARAVNO IN KULTURNO DEDIŠČINO in bolje vključiti v turistično ponudbo</a:t>
            </a:r>
            <a:r>
              <a:rPr lang="sl-SI" sz="2400" b="1" dirty="0">
                <a:latin typeface="Tw Cen MT Condensed" panose="020B0606020104020203" pitchFamily="34" charset="-18"/>
              </a:rPr>
              <a:t>?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94087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1183" y="-57257"/>
            <a:ext cx="10515600" cy="1325563"/>
          </a:xfrm>
        </p:spPr>
        <p:txBody>
          <a:bodyPr/>
          <a:lstStyle/>
          <a:p>
            <a: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  <a:t>DELAVNICA O NARAVNI IN KULTURNI DEDIŠČINI </a:t>
            </a:r>
            <a:r>
              <a:rPr lang="sl-SI" sz="2000" dirty="0">
                <a:latin typeface="Tw Cen MT Condensed" panose="020B0606020104020203" pitchFamily="34" charset="-18"/>
              </a:rPr>
              <a:t>(vsebinski poudarki)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026212234"/>
              </p:ext>
            </p:extLst>
          </p:nvPr>
        </p:nvGraphicFramePr>
        <p:xfrm>
          <a:off x="2180046" y="126830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Slika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390" y="1520738"/>
            <a:ext cx="5262182" cy="3042553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80683" y="6548473"/>
            <a:ext cx="1162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>
                <a:latin typeface="Tw Cen MT Condensed" panose="020B0606020104020203" pitchFamily="34" charset="-18"/>
              </a:rPr>
              <a:t>Vir: IPS, različna leta. </a:t>
            </a:r>
          </a:p>
        </p:txBody>
      </p:sp>
    </p:spTree>
    <p:extLst>
      <p:ext uri="{BB962C8B-B14F-4D97-AF65-F5344CB8AC3E}">
        <p14:creationId xmlns:p14="http://schemas.microsoft.com/office/powerpoint/2010/main" val="3222149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17D36CD-1CD2-92DA-A95F-AA0A8343B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812" y="-293649"/>
            <a:ext cx="9887013" cy="53744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z="4000" b="1" dirty="0">
                <a:latin typeface="Tw Cen MT Condensed" panose="020B0606020104020203" pitchFamily="34" charset="-18"/>
              </a:rPr>
              <a:t>Na kakšen </a:t>
            </a:r>
            <a:r>
              <a:rPr lang="sl-SI" sz="4000" b="1" dirty="0">
                <a:solidFill>
                  <a:srgbClr val="C00000"/>
                </a:solidFill>
                <a:latin typeface="Tw Cen MT Condensed" panose="020B0606020104020203" pitchFamily="34" charset="-18"/>
              </a:rPr>
              <a:t>NAČIN</a:t>
            </a:r>
            <a:r>
              <a:rPr lang="sl-SI" sz="4000" b="1" dirty="0">
                <a:latin typeface="Tw Cen MT Condensed" panose="020B0606020104020203" pitchFamily="34" charset="-18"/>
              </a:rPr>
              <a:t> bi vi povečali OZAVEŠČENOST PREBIVALCEV LAS O POMENU NARAVNE IN KULTURNE DEDIŠČINE ZA </a:t>
            </a:r>
            <a:r>
              <a:rPr lang="sl-SI" sz="4000" b="1" dirty="0">
                <a:solidFill>
                  <a:srgbClr val="C00000"/>
                </a:solidFill>
                <a:latin typeface="Tw Cen MT Condensed" panose="020B0606020104020203" pitchFamily="34" charset="-18"/>
              </a:rPr>
              <a:t>SKLADEN IN TRAJNOSTEN RAZVOJ</a:t>
            </a:r>
            <a:r>
              <a:rPr lang="sl-SI" sz="4000" b="1" dirty="0">
                <a:latin typeface="Tw Cen MT Condensed" panose="020B0606020104020203" pitchFamily="34" charset="-18"/>
              </a:rPr>
              <a:t>?</a:t>
            </a:r>
            <a:br>
              <a:rPr lang="sl-SI" sz="4000" b="1" dirty="0">
                <a:latin typeface="Tw Cen MT Condensed" panose="020B0606020104020203" pitchFamily="34" charset="-18"/>
              </a:rPr>
            </a:br>
            <a:br>
              <a:rPr lang="sl-SI" sz="4000" b="1" dirty="0">
                <a:latin typeface="Tw Cen MT Condensed" panose="020B0606020104020203" pitchFamily="34" charset="-18"/>
              </a:rPr>
            </a:br>
            <a:br>
              <a:rPr lang="sl-SI" sz="4000" b="1" dirty="0">
                <a:latin typeface="Tw Cen MT Condensed" panose="020B0606020104020203" pitchFamily="34" charset="-18"/>
              </a:rPr>
            </a:br>
            <a:br>
              <a:rPr lang="sl-SI" sz="4000" b="1" dirty="0">
                <a:latin typeface="Tw Cen MT Condensed" panose="020B0606020104020203" pitchFamily="34" charset="-18"/>
              </a:rPr>
            </a:br>
            <a:br>
              <a:rPr lang="sl-SI" sz="2800" b="1" dirty="0">
                <a:latin typeface="Tw Cen MT Condensed" panose="020B0606020104020203" pitchFamily="34" charset="-18"/>
              </a:rPr>
            </a:br>
            <a:br>
              <a:rPr lang="sl-SI" sz="2800" b="1" dirty="0">
                <a:latin typeface="Tw Cen MT Condensed" panose="020B0606020104020203" pitchFamily="34" charset="-18"/>
              </a:rPr>
            </a:br>
            <a:endParaRPr lang="en-US" sz="2800" b="1" dirty="0">
              <a:latin typeface="Tw Cen MT Condensed" panose="020B0606020104020203" pitchFamily="34" charset="-18"/>
            </a:endParaRP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52353C8F-EE64-F8F1-FE27-BF7D05231739}"/>
              </a:ext>
            </a:extLst>
          </p:cNvPr>
          <p:cNvSpPr txBox="1"/>
          <p:nvPr/>
        </p:nvSpPr>
        <p:spPr>
          <a:xfrm rot="16200000">
            <a:off x="9952813" y="5500375"/>
            <a:ext cx="2197927" cy="258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Vir: </a:t>
            </a:r>
            <a:r>
              <a:rPr lang="sl-SI" sz="1200" noProof="0" dirty="0">
                <a:solidFill>
                  <a:prstClr val="black"/>
                </a:solidFill>
                <a:latin typeface="Tw Cen MT Condensed" panose="020B0606020104020203" pitchFamily="34" charset="-18"/>
              </a:rPr>
              <a:t>Naravovarstveni atlas, 8. 4. 2023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.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23" y="2049179"/>
            <a:ext cx="10455223" cy="467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63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EE6CF0-989E-2CE0-C090-4A0ECAE9C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415" y="709683"/>
            <a:ext cx="11497585" cy="748058"/>
          </a:xfrm>
        </p:spPr>
        <p:txBody>
          <a:bodyPr/>
          <a:lstStyle/>
          <a:p>
            <a: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  <a:t>IZVAJANJE PROJEKTOV </a:t>
            </a:r>
            <a:r>
              <a:rPr lang="sl-SI" sz="2000" dirty="0">
                <a:latin typeface="Tw Cen MT Condensed" panose="020B0606020104020203" pitchFamily="34" charset="-18"/>
              </a:rPr>
              <a:t>Dosedanje izkušnje iz obdobja 2014 – 2020 (2022)</a:t>
            </a:r>
            <a:endParaRPr lang="sl-SI" sz="2000" dirty="0">
              <a:solidFill>
                <a:srgbClr val="C00000"/>
              </a:solidFill>
              <a:latin typeface="Tw Cen MT Condensed" panose="020B0606020104020203" pitchFamily="34" charset="-18"/>
            </a:endParaRP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67211D0E-234B-9E6B-6133-9458058BE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007" y="1582340"/>
            <a:ext cx="5719279" cy="553152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chemeClr val="accent6">
                    <a:lumMod val="75000"/>
                  </a:schemeClr>
                </a:solidFill>
                <a:latin typeface="Tw Cen MT Condensed" panose="020B0606020104020203" pitchFamily="34" charset="-18"/>
              </a:rPr>
              <a:t>Evropski kmetijski sklad za razvoj podeželja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DE6E160D-D691-6CC8-B998-83609CDA6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276" y="2338954"/>
            <a:ext cx="5719279" cy="3684588"/>
          </a:xfrm>
        </p:spPr>
        <p:txBody>
          <a:bodyPr>
            <a:normAutofit/>
          </a:bodyPr>
          <a:lstStyle/>
          <a:p>
            <a:r>
              <a:rPr lang="sl-SI" sz="2000" b="1" dirty="0">
                <a:latin typeface="Tw Cen MT Condensed" panose="020B0606020104020203" pitchFamily="34" charset="-18"/>
              </a:rPr>
              <a:t>Število potrjenih projektov – 11 (še 8 v potrditvi).</a:t>
            </a:r>
          </a:p>
          <a:p>
            <a:r>
              <a:rPr lang="sl-SI" sz="2000" b="1" dirty="0">
                <a:latin typeface="Tw Cen MT Condensed" panose="020B0606020104020203" pitchFamily="34" charset="-18"/>
              </a:rPr>
              <a:t>S pogodbo odobrena sredstva – 505.028,81 €.</a:t>
            </a:r>
          </a:p>
          <a:p>
            <a:r>
              <a:rPr lang="sl-SI" sz="2000" b="1" dirty="0">
                <a:latin typeface="Tw Cen MT Condensed" panose="020B0606020104020203" pitchFamily="34" charset="-18"/>
              </a:rPr>
              <a:t>Povprečna vrednost projekta – 45.911,71 €.</a:t>
            </a:r>
          </a:p>
          <a:p>
            <a:r>
              <a:rPr lang="sl-SI" sz="2000" b="1" dirty="0">
                <a:latin typeface="Tw Cen MT Condensed" panose="020B0606020104020203" pitchFamily="34" charset="-18"/>
              </a:rPr>
              <a:t>Povprečen delež sofinanciranja – 60,8 %.</a:t>
            </a:r>
          </a:p>
          <a:p>
            <a:r>
              <a:rPr lang="sl-SI" sz="2000" b="1" dirty="0">
                <a:latin typeface="Tw Cen MT Condensed" panose="020B0606020104020203" pitchFamily="34" charset="-18"/>
              </a:rPr>
              <a:t>Število vključenih partnerjev – 35.</a:t>
            </a:r>
          </a:p>
          <a:p>
            <a:r>
              <a:rPr lang="sl-SI" sz="2000" b="1" dirty="0">
                <a:latin typeface="Tw Cen MT Condensed" panose="020B0606020104020203" pitchFamily="34" charset="-18"/>
              </a:rPr>
              <a:t>Struktura v projekte vključenih partnerjev: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1800" b="1" dirty="0">
                <a:latin typeface="Tw Cen MT Condensed" panose="020B0606020104020203" pitchFamily="34" charset="-18"/>
              </a:rPr>
              <a:t>javni sektor 72,0 %,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1800" b="1" dirty="0">
                <a:latin typeface="Tw Cen MT Condensed" panose="020B0606020104020203" pitchFamily="34" charset="-18"/>
              </a:rPr>
              <a:t>zasebni sektor 12,0 %,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1800" b="1" dirty="0">
                <a:latin typeface="Tw Cen MT Condensed" panose="020B0606020104020203" pitchFamily="34" charset="-18"/>
              </a:rPr>
              <a:t>nevladni sektor 16,0 %.</a:t>
            </a:r>
          </a:p>
          <a:p>
            <a:endParaRPr lang="sl-SI" sz="2400" b="1" dirty="0"/>
          </a:p>
          <a:p>
            <a:endParaRPr lang="sl-SI" sz="2400" b="1" dirty="0">
              <a:latin typeface="Tw Cen MT Condensed" panose="020B0606020104020203" pitchFamily="34" charset="-18"/>
            </a:endParaRPr>
          </a:p>
          <a:p>
            <a:pPr marL="0" indent="0">
              <a:buNone/>
            </a:pPr>
            <a:endParaRPr lang="sl-SI" dirty="0">
              <a:latin typeface="Tw Cen MT Condensed" panose="020B0606020104020203" pitchFamily="34" charset="-18"/>
            </a:endParaRP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C3743699-F1BE-A3DC-3A93-48F32618A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7973" y="1582341"/>
            <a:ext cx="5659341" cy="553152"/>
          </a:xfrm>
        </p:spPr>
        <p:txBody>
          <a:bodyPr/>
          <a:lstStyle/>
          <a:p>
            <a:r>
              <a:rPr lang="sl-SI" dirty="0">
                <a:solidFill>
                  <a:schemeClr val="accent6">
                    <a:lumMod val="75000"/>
                  </a:schemeClr>
                </a:solidFill>
                <a:latin typeface="Tw Cen MT Condensed" panose="020B0606020104020203" pitchFamily="34" charset="-18"/>
              </a:rPr>
              <a:t>Evropski sklad za regionalni razvoj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BEA1DA5F-691E-5394-24B9-F9E576412D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0497" y="2312449"/>
            <a:ext cx="5659340" cy="3684588"/>
          </a:xfrm>
        </p:spPr>
        <p:txBody>
          <a:bodyPr/>
          <a:lstStyle/>
          <a:p>
            <a:r>
              <a:rPr lang="sl-SI" sz="2000" b="1" dirty="0">
                <a:latin typeface="Tw Cen MT Condensed" panose="020B0606020104020203" pitchFamily="34" charset="-18"/>
              </a:rPr>
              <a:t>Število potrjenih projektov – 17.</a:t>
            </a:r>
          </a:p>
          <a:p>
            <a:r>
              <a:rPr lang="sl-SI" sz="2000" b="1" dirty="0">
                <a:latin typeface="Tw Cen MT Condensed" panose="020B0606020104020203" pitchFamily="34" charset="-18"/>
              </a:rPr>
              <a:t>S pogodbo odobrena sredstva – 796.557,07 €.</a:t>
            </a:r>
          </a:p>
          <a:p>
            <a:r>
              <a:rPr lang="sl-SI" sz="2000" b="1" dirty="0">
                <a:latin typeface="Tw Cen MT Condensed" panose="020B0606020104020203" pitchFamily="34" charset="-18"/>
              </a:rPr>
              <a:t>Povprečna vrednost projekta – 46.856,30 €.</a:t>
            </a:r>
          </a:p>
          <a:p>
            <a:r>
              <a:rPr lang="sl-SI" sz="2000" b="1" dirty="0">
                <a:latin typeface="Tw Cen MT Condensed" panose="020B0606020104020203" pitchFamily="34" charset="-18"/>
              </a:rPr>
              <a:t>Povprečen delež sofinanciranja – 68,7 %.</a:t>
            </a:r>
          </a:p>
          <a:p>
            <a:r>
              <a:rPr lang="sl-SI" sz="2000" b="1" dirty="0">
                <a:latin typeface="Tw Cen MT Condensed" panose="020B0606020104020203" pitchFamily="34" charset="-18"/>
              </a:rPr>
              <a:t>Število vključenih partnerjev – 41.</a:t>
            </a:r>
          </a:p>
          <a:p>
            <a:r>
              <a:rPr lang="sl-SI" sz="2000" b="1" dirty="0">
                <a:latin typeface="Tw Cen MT Condensed" panose="020B0606020104020203" pitchFamily="34" charset="-18"/>
              </a:rPr>
              <a:t>Struktura v projekte vključenih partnerjev: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1800" b="1" dirty="0">
                <a:latin typeface="Tw Cen MT Condensed" panose="020B0606020104020203" pitchFamily="34" charset="-18"/>
              </a:rPr>
              <a:t>javni sektor 69,7 %,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1800" b="1" dirty="0">
                <a:latin typeface="Tw Cen MT Condensed" panose="020B0606020104020203" pitchFamily="34" charset="-18"/>
              </a:rPr>
              <a:t>zasebni sektor 6,1 %,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1800" b="1" dirty="0">
                <a:latin typeface="Tw Cen MT Condensed" panose="020B0606020104020203" pitchFamily="34" charset="-18"/>
              </a:rPr>
              <a:t>nevladni sektor 24,2 %.</a:t>
            </a:r>
          </a:p>
          <a:p>
            <a:pPr>
              <a:buFont typeface="Wingdings" panose="05000000000000000000" pitchFamily="2" charset="2"/>
              <a:buChar char="Ø"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96897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EE6CF0-989E-2CE0-C090-4A0ECAE9C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283" y="211431"/>
            <a:ext cx="11497585" cy="748058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  <a:t>PRIMERI PROJEKTOV </a:t>
            </a:r>
            <a:r>
              <a:rPr lang="sl-SI" sz="2400" dirty="0">
                <a:latin typeface="Tw Cen MT Condensed" panose="020B0606020104020203" pitchFamily="34" charset="-18"/>
              </a:rPr>
              <a:t>(s področja  Ohranjanja (varovanja) kulturne dediščine  - financiranih iz EKSRP)</a:t>
            </a:r>
            <a:endParaRPr lang="sl-SI" sz="2400" dirty="0">
              <a:solidFill>
                <a:srgbClr val="C00000"/>
              </a:solidFill>
              <a:latin typeface="Tw Cen MT Condensed" panose="020B0606020104020203" pitchFamily="34" charset="-18"/>
            </a:endParaRP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67211D0E-234B-9E6B-6133-9458058BE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9417" y="1456943"/>
            <a:ext cx="5827785" cy="95299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l-SI" dirty="0">
                <a:latin typeface="Tw Cen MT Condensed" panose="020B0606020104020203" pitchFamily="34" charset="-18"/>
              </a:rPr>
              <a:t>Naslov projekta: </a:t>
            </a:r>
            <a:r>
              <a:rPr lang="sl-SI" sz="2200" dirty="0">
                <a:solidFill>
                  <a:schemeClr val="accent1">
                    <a:lumMod val="75000"/>
                  </a:schemeClr>
                </a:solidFill>
                <a:latin typeface="Tw Cen MT Condensed" panose="020B0606020104020203" pitchFamily="34" charset="-18"/>
              </a:rPr>
              <a:t>OBNOVA KAPELICE SV. JOŽEFA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DE6E160D-D691-6CC8-B998-83609CDA6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089" y="2524320"/>
            <a:ext cx="5719279" cy="4213503"/>
          </a:xfrm>
        </p:spPr>
        <p:txBody>
          <a:bodyPr>
            <a:norm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sl-SI" sz="2000" b="1" u="sng" dirty="0">
                <a:latin typeface="Tw Cen MT Condensed" panose="020B0606020104020203" pitchFamily="34" charset="-18"/>
              </a:rPr>
              <a:t>Cilj projekta</a:t>
            </a:r>
            <a:r>
              <a:rPr lang="sl-SI" sz="2000" b="1" dirty="0">
                <a:latin typeface="Tw Cen MT Condensed" panose="020B0606020104020203" pitchFamily="34" charset="-18"/>
              </a:rPr>
              <a:t>: Prenova kapelice sv. Jožefa v Horjulu, ki so jo postavili leta 1898 v počastitev 50-letnice vladanja cesarja Franca Jožefa I. in biserne maše takratnega papeža Leona XIII. Postavitev informativno-izobraževalnih tabel, ki obiskovalcem pripovedujejo njeno zgodbo.</a:t>
            </a:r>
          </a:p>
          <a:p>
            <a:pPr>
              <a:lnSpc>
                <a:spcPct val="120000"/>
              </a:lnSpc>
            </a:pPr>
            <a:r>
              <a:rPr lang="sl-SI" sz="2000" b="1" dirty="0">
                <a:latin typeface="Tw Cen MT Condensed" panose="020B0606020104020203" pitchFamily="34" charset="-18"/>
              </a:rPr>
              <a:t>Vrednost projekta: 23.855,61</a:t>
            </a:r>
            <a:r>
              <a:rPr lang="sl-SI" sz="2000" dirty="0">
                <a:latin typeface="Tw Cen MT Condensed" panose="020B0606020104020203" pitchFamily="34" charset="-18"/>
              </a:rPr>
              <a:t> €</a:t>
            </a:r>
            <a:r>
              <a:rPr lang="sl-SI" sz="2000" b="1" dirty="0">
                <a:latin typeface="Tw Cen MT Condensed" panose="020B0606020104020203" pitchFamily="34" charset="-18"/>
              </a:rPr>
              <a:t>.</a:t>
            </a:r>
          </a:p>
          <a:p>
            <a:r>
              <a:rPr lang="sl-SI" sz="2000" b="1" dirty="0">
                <a:latin typeface="Tw Cen MT Condensed" panose="020B0606020104020203" pitchFamily="34" charset="-18"/>
              </a:rPr>
              <a:t>Prijavitelj projekta: Občina Horjul.</a:t>
            </a:r>
          </a:p>
          <a:p>
            <a:r>
              <a:rPr lang="sl-SI" sz="2000" b="1" dirty="0">
                <a:latin typeface="Tw Cen MT Condensed" panose="020B0606020104020203" pitchFamily="34" charset="-18"/>
              </a:rPr>
              <a:t>Cilj v SLR, h kateremu prispeva projekt: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2000" b="1" dirty="0">
                <a:latin typeface="Tw Cen MT Condensed" panose="020B0606020104020203" pitchFamily="34" charset="-18"/>
              </a:rPr>
              <a:t>ohranjanje naravne in kulturne krajine,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2000" b="1" dirty="0">
                <a:latin typeface="Tw Cen MT Condensed" panose="020B0606020104020203" pitchFamily="34" charset="-18"/>
              </a:rPr>
              <a:t>izboljšanje kakovosti bivanja</a:t>
            </a:r>
            <a:r>
              <a:rPr lang="sl-SI" sz="1800" b="1" dirty="0">
                <a:latin typeface="Tw Cen MT Condensed" panose="020B0606020104020203" pitchFamily="34" charset="-18"/>
              </a:rPr>
              <a:t>.</a:t>
            </a:r>
          </a:p>
          <a:p>
            <a:endParaRPr lang="sl-SI" sz="1600" b="1" dirty="0">
              <a:latin typeface="Tw Cen MT" panose="020B0602020104020603" pitchFamily="34" charset="-18"/>
            </a:endParaRPr>
          </a:p>
          <a:p>
            <a:endParaRPr lang="sl-SI" sz="1600" b="1" dirty="0">
              <a:latin typeface="Tw Cen MT" panose="020B0602020104020603" pitchFamily="34" charset="-18"/>
            </a:endParaRPr>
          </a:p>
          <a:p>
            <a:endParaRPr lang="sl-SI" sz="1600" b="1" dirty="0">
              <a:latin typeface="Tw Cen MT" panose="020B0602020104020603" pitchFamily="34" charset="-18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sl-SI" sz="1600" b="1" dirty="0">
              <a:latin typeface="Tw Cen MT" panose="020B0602020104020603" pitchFamily="34" charset="-18"/>
            </a:endParaRPr>
          </a:p>
          <a:p>
            <a:pPr marL="0" indent="0">
              <a:lnSpc>
                <a:spcPct val="120000"/>
              </a:lnSpc>
              <a:buNone/>
            </a:pPr>
            <a:endParaRPr lang="sl-SI" sz="1600" b="1" dirty="0">
              <a:latin typeface="Tw Cen MT Condensed" panose="020B0606020104020203" pitchFamily="34" charset="-18"/>
            </a:endParaRPr>
          </a:p>
          <a:p>
            <a:endParaRPr lang="sl-SI" sz="1600" b="1" dirty="0">
              <a:latin typeface="Tw Cen MT Condensed" panose="020B0606020104020203" pitchFamily="34" charset="-18"/>
            </a:endParaRPr>
          </a:p>
          <a:p>
            <a:endParaRPr lang="sl-SI" sz="1600" b="1" dirty="0">
              <a:latin typeface="Tw Cen MT Condensed" panose="020B0606020104020203" pitchFamily="34" charset="-18"/>
            </a:endParaRPr>
          </a:p>
          <a:p>
            <a:pPr marL="0" indent="0">
              <a:buNone/>
            </a:pPr>
            <a:endParaRPr lang="sl-SI" sz="1600" dirty="0">
              <a:latin typeface="Tw Cen MT Condensed" panose="020B0606020104020203" pitchFamily="34" charset="-18"/>
            </a:endParaRPr>
          </a:p>
        </p:txBody>
      </p:sp>
      <p:sp>
        <p:nvSpPr>
          <p:cNvPr id="7" name="Označba mesta besedila 2">
            <a:extLst>
              <a:ext uri="{FF2B5EF4-FFF2-40B4-BE49-F238E27FC236}">
                <a16:creationId xmlns:a16="http://schemas.microsoft.com/office/drawing/2014/main" id="{67211D0E-234B-9E6B-6133-9458058BE8FF}"/>
              </a:ext>
            </a:extLst>
          </p:cNvPr>
          <p:cNvSpPr txBox="1">
            <a:spLocks/>
          </p:cNvSpPr>
          <p:nvPr/>
        </p:nvSpPr>
        <p:spPr>
          <a:xfrm>
            <a:off x="6046124" y="892052"/>
            <a:ext cx="5770074" cy="9529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l-SI" sz="2200" dirty="0">
                <a:latin typeface="Tw Cen MT Condensed" panose="020B0606020104020203" pitchFamily="34" charset="-18"/>
              </a:rPr>
              <a:t>Naslov projekta: </a:t>
            </a:r>
            <a:r>
              <a:rPr lang="sl-SI" sz="2200" dirty="0">
                <a:solidFill>
                  <a:schemeClr val="accent1">
                    <a:lumMod val="75000"/>
                  </a:schemeClr>
                </a:solidFill>
                <a:latin typeface="Tw Cen MT Condensed" panose="020B0606020104020203" pitchFamily="34" charset="-18"/>
              </a:rPr>
              <a:t>ŽELEZNIŠKA POSTAJA VRHNIKA</a:t>
            </a:r>
          </a:p>
        </p:txBody>
      </p:sp>
      <p:sp>
        <p:nvSpPr>
          <p:cNvPr id="9" name="Označba mesta besedila 8"/>
          <p:cNvSpPr>
            <a:spLocks noGrp="1"/>
          </p:cNvSpPr>
          <p:nvPr>
            <p:ph type="body" sz="quarter" idx="3"/>
          </p:nvPr>
        </p:nvSpPr>
        <p:spPr>
          <a:xfrm>
            <a:off x="6115793" y="2087085"/>
            <a:ext cx="5928989" cy="5087972"/>
          </a:xfrm>
        </p:spPr>
        <p:txBody>
          <a:bodyPr anchor="t">
            <a:normAutofit lnSpcReduction="10000"/>
          </a:bodyPr>
          <a:lstStyle/>
          <a:p>
            <a:pPr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l-SI" sz="2000" u="sng" dirty="0">
                <a:latin typeface="Tw Cen MT Condensed" panose="020B0606020104020203" pitchFamily="34" charset="-18"/>
              </a:rPr>
              <a:t>Cilj projekta</a:t>
            </a:r>
            <a:r>
              <a:rPr lang="sl-SI" sz="2000" dirty="0">
                <a:latin typeface="Tw Cen MT Condensed" panose="020B0606020104020203" pitchFamily="34" charset="-18"/>
              </a:rPr>
              <a:t>: Opremljanje stavbe nekdanje železniške postaje Vrhnika (muzeja) z multimedijsko tehnologijo, muzealijami (staro opremo, ki je bila v uporabi v času delovanja železniške proge), starimi predmeti in fotografijami.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sz="2000" dirty="0">
                <a:latin typeface="Tw Cen MT Condensed" panose="020B0606020104020203" pitchFamily="34" charset="-18"/>
              </a:rPr>
              <a:t>Vrednost projekta: projekt v potrjevanju.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sz="2000" dirty="0">
                <a:latin typeface="Tw Cen MT Condensed" panose="020B0606020104020203" pitchFamily="34" charset="-18"/>
              </a:rPr>
              <a:t>Prijavitelj projekta: Občina Vrhnika;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sl-SI" dirty="0">
                <a:latin typeface="Tw Cen MT Condensed" panose="020B0606020104020203" pitchFamily="34" charset="-18"/>
              </a:rPr>
              <a:t>ZIC Vrhnika,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sl-SI" dirty="0">
                <a:latin typeface="Tw Cen MT Condensed" panose="020B0606020104020203" pitchFamily="34" charset="-18"/>
              </a:rPr>
              <a:t>Muzejsko društvo Vrhnika,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sl-SI" dirty="0">
                <a:latin typeface="Tw Cen MT Condensed" panose="020B0606020104020203" pitchFamily="34" charset="-18"/>
              </a:rPr>
              <a:t>Slovenske železnice,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sl-SI" dirty="0">
                <a:latin typeface="Tw Cen MT Condensed" panose="020B0606020104020203" pitchFamily="34" charset="-18"/>
              </a:rPr>
              <a:t>VDC Vrhnika,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sl-SI" dirty="0">
                <a:latin typeface="Tw Cen MT Condensed" panose="020B0606020104020203" pitchFamily="34" charset="-18"/>
              </a:rPr>
              <a:t>GGV Ekološko svetovanje </a:t>
            </a:r>
            <a:r>
              <a:rPr lang="sl-SI" dirty="0" err="1">
                <a:latin typeface="Tw Cen MT Condensed" panose="020B0606020104020203" pitchFamily="34" charset="-18"/>
              </a:rPr>
              <a:t>d.o.o</a:t>
            </a:r>
            <a:r>
              <a:rPr lang="sl-SI" dirty="0">
                <a:latin typeface="Tw Cen MT Condensed" panose="020B0606020104020203" pitchFamily="34" charset="-18"/>
              </a:rPr>
              <a:t> (JAN SPORT).</a:t>
            </a:r>
          </a:p>
          <a:p>
            <a:r>
              <a:rPr lang="sl-SI" sz="2000" dirty="0">
                <a:latin typeface="Tw Cen MT Condensed" panose="020B0606020104020203" pitchFamily="34" charset="-18"/>
              </a:rPr>
              <a:t>Cilj v SLR, h kateremu prispeva projekt: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dirty="0">
                <a:latin typeface="Tw Cen MT Condensed" panose="020B0606020104020203" pitchFamily="34" charset="-18"/>
              </a:rPr>
              <a:t>   izboljšanje kakovosti bivanja,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dirty="0">
                <a:latin typeface="Tw Cen MT Condensed" panose="020B0606020104020203" pitchFamily="34" charset="-18"/>
              </a:rPr>
              <a:t>   spodbujanje podjetniških idej,ki vključuje notranje vire za ustvarjanje delovnih mest.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sl-SI" sz="1800" dirty="0">
              <a:latin typeface="Tw Cen MT" panose="020B0602020104020603" pitchFamily="34" charset="-18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sl-SI" sz="2200" dirty="0">
              <a:latin typeface="Tw Cen MT" panose="020B06020201040206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481512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EAC19D7-166B-28DC-F4CD-E2527A31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240" y="447393"/>
            <a:ext cx="11234057" cy="6439439"/>
          </a:xfrm>
        </p:spPr>
        <p:txBody>
          <a:bodyPr>
            <a:normAutofit/>
          </a:bodyPr>
          <a:lstStyle/>
          <a:p>
            <a:pPr algn="ctr"/>
            <a:b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</a:br>
            <a:b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</a:br>
            <a:b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</a:br>
            <a:b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</a:br>
            <a:b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</a:br>
            <a:b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</a:br>
            <a:b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</a:br>
            <a:b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</a:br>
            <a:b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</a:br>
            <a: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  <a:t> </a:t>
            </a:r>
            <a:b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</a:br>
            <a:r>
              <a:rPr lang="sl-SI" dirty="0">
                <a:latin typeface="Tw Cen MT Condensed" panose="020B0606020104020203" pitchFamily="34" charset="-18"/>
              </a:rPr>
              <a:t>EN </a:t>
            </a:r>
            <a:r>
              <a:rPr lang="sl-SI" b="1" dirty="0">
                <a:solidFill>
                  <a:srgbClr val="C00000"/>
                </a:solidFill>
                <a:latin typeface="Tw Cen MT Condensed" panose="020B0606020104020203" pitchFamily="34" charset="-18"/>
              </a:rPr>
              <a:t>PRIMER NARAVNE IN KULTURNE DEDIŠČINE NA OBMOČJU LAS</a:t>
            </a:r>
            <a:r>
              <a:rPr lang="sl-SI" dirty="0">
                <a:latin typeface="Tw Cen MT Condensed" panose="020B0606020104020203" pitchFamily="34" charset="-18"/>
              </a:rPr>
              <a:t>, NA KATEREGA SEM </a:t>
            </a:r>
            <a:r>
              <a:rPr lang="sl-SI" b="1" dirty="0">
                <a:solidFill>
                  <a:srgbClr val="C00000"/>
                </a:solidFill>
                <a:latin typeface="Tw Cen MT Condensed" panose="020B0606020104020203" pitchFamily="34" charset="-18"/>
              </a:rPr>
              <a:t>PONOSEN/PONOSNA</a:t>
            </a:r>
            <a:r>
              <a:rPr lang="sl-SI" dirty="0">
                <a:latin typeface="Tw Cen MT Condensed" panose="020B0606020104020203" pitchFamily="34" charset="-18"/>
              </a:rPr>
              <a:t> …</a:t>
            </a:r>
            <a:endParaRPr lang="sl-SI" dirty="0">
              <a:solidFill>
                <a:srgbClr val="C00000"/>
              </a:solidFill>
              <a:latin typeface="Tw Cen MT Condensed" panose="020B0606020104020203" pitchFamily="34" charset="-18"/>
            </a:endParaRP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C2981816-C1C8-31E8-BBDE-DFEE08F58656}"/>
              </a:ext>
            </a:extLst>
          </p:cNvPr>
          <p:cNvSpPr txBox="1"/>
          <p:nvPr/>
        </p:nvSpPr>
        <p:spPr>
          <a:xfrm>
            <a:off x="97322" y="5062357"/>
            <a:ext cx="1478440" cy="258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Vir: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Arhiv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 IPS,</a:t>
            </a: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 različna leta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.</a:t>
            </a:r>
          </a:p>
        </p:txBody>
      </p:sp>
      <p:sp>
        <p:nvSpPr>
          <p:cNvPr id="8" name="Označba mesta vsebine 7"/>
          <p:cNvSpPr>
            <a:spLocks noGrp="1"/>
          </p:cNvSpPr>
          <p:nvPr>
            <p:ph idx="1"/>
          </p:nvPr>
        </p:nvSpPr>
        <p:spPr>
          <a:xfrm>
            <a:off x="5859887" y="447394"/>
            <a:ext cx="6172200" cy="3990532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3500" b="1" dirty="0">
                <a:solidFill>
                  <a:srgbClr val="C00000"/>
                </a:solidFill>
                <a:latin typeface="Tw Cen MT Condensed" panose="020B0606020104020203" pitchFamily="34" charset="-18"/>
              </a:rPr>
              <a:t>KOGA ZASTOPAM?</a:t>
            </a:r>
          </a:p>
          <a:p>
            <a:pPr>
              <a:buFontTx/>
              <a:buChar char="-"/>
            </a:pPr>
            <a:r>
              <a:rPr lang="sl-SI" dirty="0">
                <a:latin typeface="Tw Cen MT Condensed" panose="020B0606020104020203" pitchFamily="34" charset="-18"/>
              </a:rPr>
              <a:t>SVOJE PODJETJE.</a:t>
            </a:r>
          </a:p>
          <a:p>
            <a:pPr>
              <a:buFontTx/>
              <a:buChar char="-"/>
            </a:pPr>
            <a:r>
              <a:rPr lang="sl-SI" dirty="0">
                <a:latin typeface="Tw Cen MT Condensed" panose="020B0606020104020203" pitchFamily="34" charset="-18"/>
              </a:rPr>
              <a:t>JAVNI ZAVOD S PODROČJA …</a:t>
            </a:r>
          </a:p>
          <a:p>
            <a:pPr>
              <a:buFontTx/>
              <a:buChar char="-"/>
            </a:pPr>
            <a:r>
              <a:rPr lang="sl-SI" dirty="0">
                <a:latin typeface="Tw Cen MT Condensed" panose="020B0606020104020203" pitchFamily="34" charset="-18"/>
              </a:rPr>
              <a:t>ZASEBNI ZAVOD  S PODROČJA …</a:t>
            </a:r>
          </a:p>
          <a:p>
            <a:pPr>
              <a:buFontTx/>
              <a:buChar char="-"/>
            </a:pPr>
            <a:r>
              <a:rPr lang="sl-SI" dirty="0">
                <a:latin typeface="Tw Cen MT Condensed" panose="020B0606020104020203" pitchFamily="34" charset="-18"/>
              </a:rPr>
              <a:t>DRUŠTVO.</a:t>
            </a:r>
          </a:p>
          <a:p>
            <a:pPr>
              <a:buFontTx/>
              <a:buChar char="-"/>
            </a:pPr>
            <a:r>
              <a:rPr lang="sl-SI" dirty="0">
                <a:latin typeface="Tw Cen MT Condensed" panose="020B0606020104020203" pitchFamily="34" charset="-18"/>
              </a:rPr>
              <a:t>PREBIVALEC OBČINE, KI SE ZANIMAM ZA ...</a:t>
            </a:r>
          </a:p>
          <a:p>
            <a:pPr>
              <a:buFontTx/>
              <a:buChar char="-"/>
            </a:pPr>
            <a:r>
              <a:rPr lang="sl-SI" dirty="0">
                <a:latin typeface="Tw Cen MT Condensed" panose="020B0606020104020203" pitchFamily="34" charset="-18"/>
              </a:rPr>
              <a:t>DRUGO.</a:t>
            </a:r>
          </a:p>
          <a:p>
            <a:pPr marL="0" indent="0">
              <a:buNone/>
            </a:pPr>
            <a:endParaRPr lang="sl-SI" dirty="0"/>
          </a:p>
        </p:txBody>
      </p:sp>
      <p:cxnSp>
        <p:nvCxnSpPr>
          <p:cNvPr id="13" name="Raven puščični povezovalnik 12">
            <a:extLst>
              <a:ext uri="{FF2B5EF4-FFF2-40B4-BE49-F238E27FC236}">
                <a16:creationId xmlns:a16="http://schemas.microsoft.com/office/drawing/2014/main" id="{536587DE-E297-C398-38AB-6F83CA3CFDA8}"/>
              </a:ext>
            </a:extLst>
          </p:cNvPr>
          <p:cNvCxnSpPr>
            <a:cxnSpLocks/>
          </p:cNvCxnSpPr>
          <p:nvPr/>
        </p:nvCxnSpPr>
        <p:spPr>
          <a:xfrm>
            <a:off x="3492137" y="679268"/>
            <a:ext cx="2255520" cy="870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Kolenski povezovalnik 4"/>
          <p:cNvCxnSpPr/>
          <p:nvPr/>
        </p:nvCxnSpPr>
        <p:spPr>
          <a:xfrm rot="10800000" flipV="1">
            <a:off x="4610430" y="4110444"/>
            <a:ext cx="1026630" cy="64443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5" t="12063" r="4856" b="12000"/>
          <a:stretch/>
        </p:blipFill>
        <p:spPr>
          <a:xfrm>
            <a:off x="85771" y="1163481"/>
            <a:ext cx="2973056" cy="3898876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8" t="35174" r="23143" b="15048"/>
          <a:stretch/>
        </p:blipFill>
        <p:spPr>
          <a:xfrm>
            <a:off x="3088483" y="1163481"/>
            <a:ext cx="2715289" cy="3898876"/>
          </a:xfrm>
          <a:prstGeom prst="rect">
            <a:avLst/>
          </a:prstGeom>
        </p:spPr>
      </p:pic>
      <p:sp>
        <p:nvSpPr>
          <p:cNvPr id="15" name="Pravokotnik 14"/>
          <p:cNvSpPr/>
          <p:nvPr/>
        </p:nvSpPr>
        <p:spPr>
          <a:xfrm>
            <a:off x="1246952" y="344210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3500" b="1" dirty="0">
                <a:solidFill>
                  <a:srgbClr val="C00000"/>
                </a:solidFill>
                <a:latin typeface="Tw Cen MT Condensed" panose="020B0606020104020203" pitchFamily="34" charset="-18"/>
              </a:rPr>
              <a:t>KDO SEM? </a:t>
            </a:r>
            <a:br>
              <a:rPr lang="sl-SI" sz="3500" dirty="0">
                <a:solidFill>
                  <a:srgbClr val="C00000"/>
                </a:solidFill>
                <a:latin typeface="Tw Cen MT Condensed" panose="020B0606020104020203" pitchFamily="34" charset="-18"/>
              </a:rPr>
            </a:br>
            <a:endParaRPr lang="sl-SI" sz="3500" dirty="0"/>
          </a:p>
        </p:txBody>
      </p:sp>
    </p:spTree>
    <p:extLst>
      <p:ext uri="{BB962C8B-B14F-4D97-AF65-F5344CB8AC3E}">
        <p14:creationId xmlns:p14="http://schemas.microsoft.com/office/powerpoint/2010/main" val="110424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EE6CF0-989E-2CE0-C090-4A0ECAE9C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283" y="211431"/>
            <a:ext cx="11497585" cy="748058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  <a:t>PRIMERI PROJEKTOV </a:t>
            </a:r>
            <a:r>
              <a:rPr lang="sl-SI" sz="2400" dirty="0">
                <a:latin typeface="Tw Cen MT Condensed" panose="020B0606020104020203" pitchFamily="34" charset="-18"/>
              </a:rPr>
              <a:t>(s področja  Ohranjanja (varovanja) kulturne dediščine  - financiranih iz ESSR)</a:t>
            </a:r>
            <a:endParaRPr lang="sl-SI" sz="2400" dirty="0">
              <a:solidFill>
                <a:srgbClr val="C00000"/>
              </a:solidFill>
              <a:latin typeface="Tw Cen MT Condensed" panose="020B0606020104020203" pitchFamily="34" charset="-18"/>
            </a:endParaRP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67211D0E-234B-9E6B-6133-9458058BE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247" y="960276"/>
            <a:ext cx="5736553" cy="95299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l-SI" dirty="0">
                <a:latin typeface="Tw Cen MT Condensed" panose="020B0606020104020203" pitchFamily="34" charset="-18"/>
              </a:rPr>
              <a:t>Naslov projekta: </a:t>
            </a:r>
            <a:r>
              <a:rPr lang="it-IT" sz="2200" dirty="0">
                <a:solidFill>
                  <a:schemeClr val="accent1">
                    <a:lumMod val="75000"/>
                  </a:schemeClr>
                </a:solidFill>
                <a:latin typeface="Tw Cen MT Condensed" panose="020B0606020104020203" pitchFamily="34" charset="-18"/>
              </a:rPr>
              <a:t>U</a:t>
            </a:r>
            <a:r>
              <a:rPr lang="sl-SI" sz="2200" dirty="0">
                <a:solidFill>
                  <a:schemeClr val="accent1">
                    <a:lumMod val="75000"/>
                  </a:schemeClr>
                </a:solidFill>
                <a:latin typeface="Tw Cen MT Condensed" panose="020B0606020104020203" pitchFamily="34" charset="-18"/>
              </a:rPr>
              <a:t>REDITEV TURISTIČNO -INFORMATIVNIH TOČK NA SV. ANI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DE6E160D-D691-6CC8-B998-83609CDA6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786" y="1988469"/>
            <a:ext cx="5719279" cy="471329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l-SI" sz="2200" b="1" u="sng" dirty="0">
                <a:latin typeface="Tw Cen MT Condensed" panose="020B0606020104020203" pitchFamily="34" charset="-18"/>
              </a:rPr>
              <a:t>Cilj projekta</a:t>
            </a:r>
            <a:r>
              <a:rPr lang="sl-SI" sz="2200" b="1" dirty="0">
                <a:latin typeface="Tw Cen MT Condensed" panose="020B0606020104020203" pitchFamily="34" charset="-18"/>
              </a:rPr>
              <a:t>: Ureditev turistično-informativnega paviljona s tremi informativnimi tablami na sv. Ani in urejenim prostorom za počitek. </a:t>
            </a:r>
          </a:p>
          <a:p>
            <a:pPr>
              <a:lnSpc>
                <a:spcPct val="120000"/>
              </a:lnSpc>
            </a:pPr>
            <a:r>
              <a:rPr lang="sl-SI" sz="2200" b="1" dirty="0">
                <a:latin typeface="Tw Cen MT Condensed" panose="020B0606020104020203" pitchFamily="34" charset="-18"/>
              </a:rPr>
              <a:t>Vrednost projekta: 28.202,46</a:t>
            </a:r>
            <a:r>
              <a:rPr lang="sl-SI" sz="2200" dirty="0">
                <a:latin typeface="Tw Cen MT Condensed" panose="020B0606020104020203" pitchFamily="34" charset="-18"/>
              </a:rPr>
              <a:t> €</a:t>
            </a:r>
            <a:r>
              <a:rPr lang="sl-SI" sz="2200" b="1" dirty="0">
                <a:latin typeface="Tw Cen MT Condensed" panose="020B0606020104020203" pitchFamily="34" charset="-18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sl-SI" sz="2200" b="1" dirty="0">
                <a:latin typeface="Tw Cen MT Condensed" panose="020B0606020104020203" pitchFamily="34" charset="-18"/>
              </a:rPr>
              <a:t>Prijavitelj projekta: Občina Brezovica;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sl-SI" sz="2200" b="1" dirty="0">
                <a:latin typeface="Tw Cen MT Condensed" panose="020B0606020104020203" pitchFamily="34" charset="-18"/>
              </a:rPr>
              <a:t>Zavod RS za varstvo narave,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sl-SI" sz="2200" b="1" dirty="0">
                <a:latin typeface="Tw Cen MT Condensed" panose="020B0606020104020203" pitchFamily="34" charset="-18"/>
              </a:rPr>
              <a:t>Zavod z varstvo kulturne dediščine Slovenije,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sl-SI" sz="2200" b="1" dirty="0">
                <a:latin typeface="Tw Cen MT Condensed" panose="020B0606020104020203" pitchFamily="34" charset="-18"/>
              </a:rPr>
              <a:t>Javni zavod Krajinski park Ljubljansko barje,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sl-SI" sz="2200" b="1" dirty="0">
                <a:latin typeface="Tw Cen MT Condensed" panose="020B0606020104020203" pitchFamily="34" charset="-18"/>
              </a:rPr>
              <a:t>Športno-kulturno-turistično društvo Lokvanj.</a:t>
            </a:r>
          </a:p>
          <a:p>
            <a:r>
              <a:rPr lang="sl-SI" sz="2200" b="1" dirty="0">
                <a:latin typeface="Tw Cen MT Condensed" panose="020B0606020104020203" pitchFamily="34" charset="-18"/>
              </a:rPr>
              <a:t>Cilj v SLR, h kateremu prispeva projekt: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2200" b="1" dirty="0">
                <a:latin typeface="Tw Cen MT Condensed" panose="020B0606020104020203" pitchFamily="34" charset="-18"/>
              </a:rPr>
              <a:t>  ohranjanje narave in kulturne krajine,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2200" b="1" dirty="0">
                <a:latin typeface="Tw Cen MT Condensed" panose="020B0606020104020203" pitchFamily="34" charset="-18"/>
              </a:rPr>
              <a:t>  zmanjšanje onesnaženosti okolja in ohranjanje      naravnih virov,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2200" b="1" dirty="0">
                <a:latin typeface="Tw Cen MT Condensed" panose="020B0606020104020203" pitchFamily="34" charset="-18"/>
              </a:rPr>
              <a:t>  okrepitev socialnega kapitala območja in socialne integracije med prebivalci.</a:t>
            </a:r>
          </a:p>
          <a:p>
            <a:endParaRPr lang="sl-SI" sz="1600" b="1" dirty="0">
              <a:latin typeface="Tw Cen MT" panose="020B0602020104020603" pitchFamily="34" charset="-18"/>
            </a:endParaRPr>
          </a:p>
          <a:p>
            <a:endParaRPr lang="sl-SI" sz="1600" b="1" dirty="0">
              <a:latin typeface="Tw Cen MT" panose="020B0602020104020603" pitchFamily="34" charset="-18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sl-SI" sz="1600" b="1" dirty="0">
              <a:latin typeface="Tw Cen MT" panose="020B0602020104020603" pitchFamily="34" charset="-18"/>
            </a:endParaRPr>
          </a:p>
          <a:p>
            <a:pPr marL="0" indent="0">
              <a:lnSpc>
                <a:spcPct val="120000"/>
              </a:lnSpc>
              <a:buNone/>
            </a:pPr>
            <a:endParaRPr lang="sl-SI" sz="1600" b="1" dirty="0">
              <a:latin typeface="Tw Cen MT Condensed" panose="020B0606020104020203" pitchFamily="34" charset="-18"/>
            </a:endParaRPr>
          </a:p>
          <a:p>
            <a:endParaRPr lang="sl-SI" sz="1600" b="1" dirty="0">
              <a:latin typeface="Tw Cen MT Condensed" panose="020B0606020104020203" pitchFamily="34" charset="-18"/>
            </a:endParaRPr>
          </a:p>
          <a:p>
            <a:endParaRPr lang="sl-SI" sz="1600" b="1" dirty="0">
              <a:latin typeface="Tw Cen MT Condensed" panose="020B0606020104020203" pitchFamily="34" charset="-18"/>
            </a:endParaRPr>
          </a:p>
          <a:p>
            <a:pPr marL="0" indent="0">
              <a:buNone/>
            </a:pPr>
            <a:endParaRPr lang="sl-SI" sz="1600" dirty="0">
              <a:latin typeface="Tw Cen MT Condensed" panose="020B0606020104020203" pitchFamily="34" charset="-18"/>
            </a:endParaRPr>
          </a:p>
        </p:txBody>
      </p:sp>
      <p:sp>
        <p:nvSpPr>
          <p:cNvPr id="7" name="Označba mesta besedila 2">
            <a:extLst>
              <a:ext uri="{FF2B5EF4-FFF2-40B4-BE49-F238E27FC236}">
                <a16:creationId xmlns:a16="http://schemas.microsoft.com/office/drawing/2014/main" id="{67211D0E-234B-9E6B-6133-9458058BE8FF}"/>
              </a:ext>
            </a:extLst>
          </p:cNvPr>
          <p:cNvSpPr txBox="1">
            <a:spLocks/>
          </p:cNvSpPr>
          <p:nvPr/>
        </p:nvSpPr>
        <p:spPr>
          <a:xfrm>
            <a:off x="5860763" y="344385"/>
            <a:ext cx="6157066" cy="11795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l-SI" dirty="0">
                <a:latin typeface="Tw Cen MT Condensed" panose="020B0606020104020203" pitchFamily="34" charset="-18"/>
              </a:rPr>
              <a:t>Naslov projekta: </a:t>
            </a:r>
            <a:r>
              <a:rPr lang="sl-SI" sz="2200" dirty="0">
                <a:solidFill>
                  <a:schemeClr val="accent1">
                    <a:lumMod val="75000"/>
                  </a:schemeClr>
                </a:solidFill>
                <a:latin typeface="Tw Cen MT Condensed" panose="020B0606020104020203" pitchFamily="34" charset="-18"/>
              </a:rPr>
              <a:t>ARHEOLOŠKE TOČKE NA VRHNIKI</a:t>
            </a:r>
          </a:p>
        </p:txBody>
      </p:sp>
      <p:sp>
        <p:nvSpPr>
          <p:cNvPr id="9" name="Označba mesta besedila 8"/>
          <p:cNvSpPr>
            <a:spLocks noGrp="1"/>
          </p:cNvSpPr>
          <p:nvPr>
            <p:ph type="body" sz="quarter" idx="3"/>
          </p:nvPr>
        </p:nvSpPr>
        <p:spPr>
          <a:xfrm>
            <a:off x="5818065" y="1770028"/>
            <a:ext cx="6242461" cy="5087972"/>
          </a:xfrm>
        </p:spPr>
        <p:txBody>
          <a:bodyPr anchor="t">
            <a:normAutofit lnSpcReduction="10000"/>
          </a:bodyPr>
          <a:lstStyle/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l-SI" sz="2000" u="sng" dirty="0">
                <a:latin typeface="Tw Cen MT Condensed" panose="020B0606020104020203" pitchFamily="34" charset="-18"/>
              </a:rPr>
              <a:t>Cilj projekta</a:t>
            </a:r>
            <a:r>
              <a:rPr lang="sl-SI" sz="2000" dirty="0">
                <a:latin typeface="Tw Cen MT Condensed" panose="020B0606020104020203" pitchFamily="34" charset="-18"/>
              </a:rPr>
              <a:t>: Označitev lokacije pomembnih arheoloških najdišč  in s tem seznanitev lokalnega prebivalstva in ostalih obiskovalcev  Vrhnike o pomembni arheološki in zgodovinski dediščini Vrhnike.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sz="2000" dirty="0">
                <a:latin typeface="Tw Cen MT Condensed" panose="020B0606020104020203" pitchFamily="34" charset="-18"/>
              </a:rPr>
              <a:t>Vrednost projekta: 40.681,30 €.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sz="2000" dirty="0">
                <a:latin typeface="Tw Cen MT Condensed" panose="020B0606020104020203" pitchFamily="34" charset="-18"/>
              </a:rPr>
              <a:t>Prijavitelj projekta: Občina Vrhnika;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sl-SI" dirty="0">
                <a:latin typeface="Tw Cen MT Condensed" panose="020B0606020104020203" pitchFamily="34" charset="-18"/>
              </a:rPr>
              <a:t>Zavod Ivana Cankarja Vrhnika,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sl-SI" dirty="0">
                <a:latin typeface="Tw Cen MT Condensed" panose="020B0606020104020203" pitchFamily="34" charset="-18"/>
              </a:rPr>
              <a:t>Narodni muzej Slovenije,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sl-SI" dirty="0">
                <a:latin typeface="Tw Cen MT Condensed" panose="020B0606020104020203" pitchFamily="34" charset="-18"/>
              </a:rPr>
              <a:t>ZRC SAZU,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sl-SI" dirty="0">
                <a:latin typeface="Tw Cen MT Condensed" panose="020B0606020104020203" pitchFamily="34" charset="-18"/>
              </a:rPr>
              <a:t>Zavod RS za varstvo narave,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sl-SI" dirty="0">
                <a:latin typeface="Tw Cen MT Condensed" panose="020B0606020104020203" pitchFamily="34" charset="-18"/>
              </a:rPr>
              <a:t>OŠ Ivan Cankar Vrhnika.</a:t>
            </a:r>
          </a:p>
          <a:p>
            <a:r>
              <a:rPr lang="sl-SI" sz="2000" dirty="0">
                <a:latin typeface="Tw Cen MT Condensed" panose="020B0606020104020203" pitchFamily="34" charset="-18"/>
              </a:rPr>
              <a:t>Cilj v SLR, h kateremu prispeva projekt: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sl-SI" dirty="0">
                <a:latin typeface="Tw Cen MT Condensed" panose="020B0606020104020203" pitchFamily="34" charset="-18"/>
              </a:rPr>
              <a:t>   ohranjanje narave in kulturne krajine,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sl-SI" dirty="0">
                <a:latin typeface="Tw Cen MT Condensed" panose="020B0606020104020203" pitchFamily="34" charset="-18"/>
              </a:rPr>
              <a:t>   zmanjšanje onesnaženosti okolja in ohranjanje nar. virov,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sl-SI" dirty="0">
                <a:latin typeface="Tw Cen MT Condensed" panose="020B0606020104020203" pitchFamily="34" charset="-18"/>
              </a:rPr>
              <a:t>   okrepitev socialnega kapitala območja in socialne integracije med prebivalci.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sl-SI" sz="1800" dirty="0">
              <a:latin typeface="Tw Cen MT" panose="020B0602020104020603" pitchFamily="34" charset="-18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sl-SI" sz="2200" dirty="0">
              <a:latin typeface="Tw Cen MT" panose="020B06020201040206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260316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35">
            <a:extLst>
              <a:ext uri="{FF2B5EF4-FFF2-40B4-BE49-F238E27FC236}">
                <a16:creationId xmlns:a16="http://schemas.microsoft.com/office/drawing/2014/main" id="{DEA67D43-24F9-4F86-9147-C4C979316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37">
            <a:extLst>
              <a:ext uri="{FF2B5EF4-FFF2-40B4-BE49-F238E27FC236}">
                <a16:creationId xmlns:a16="http://schemas.microsoft.com/office/drawing/2014/main" id="{950B084A-1B10-4A29-87DA-9179481E7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611" y="-1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099BE6C-681B-18A8-A8B3-9E6B01950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334274"/>
            <a:ext cx="5011473" cy="17739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800" b="1" dirty="0">
                <a:solidFill>
                  <a:schemeClr val="tx2"/>
                </a:solidFill>
                <a:latin typeface="Tw Cen MT Condensed" panose="020B0606020104020203" pitchFamily="34" charset="-18"/>
              </a:rPr>
              <a:t>RAZMIŠLJATE</a:t>
            </a:r>
            <a:r>
              <a:rPr lang="en-US" sz="2800" dirty="0">
                <a:solidFill>
                  <a:schemeClr val="tx2"/>
                </a:solidFill>
                <a:latin typeface="Tw Cen MT Condensed" panose="020B0606020104020203" pitchFamily="34" charset="-18"/>
              </a:rPr>
              <a:t> ALI ŽE IMATE KONKRETNO </a:t>
            </a:r>
            <a:r>
              <a:rPr lang="en-US" sz="2800" b="1" dirty="0">
                <a:solidFill>
                  <a:schemeClr val="tx2"/>
                </a:solidFill>
                <a:latin typeface="Tw Cen MT Condensed" panose="020B0606020104020203" pitchFamily="34" charset="-18"/>
              </a:rPr>
              <a:t>IDEJO, </a:t>
            </a:r>
            <a:r>
              <a:rPr lang="en-US" sz="2800" dirty="0">
                <a:solidFill>
                  <a:schemeClr val="tx2"/>
                </a:solidFill>
                <a:latin typeface="Tw Cen MT Condensed" panose="020B0606020104020203" pitchFamily="34" charset="-18"/>
              </a:rPr>
              <a:t>KI JO NAMERAVATE PRIJAVITI NA </a:t>
            </a:r>
            <a:r>
              <a:rPr lang="en-US" sz="2800" b="1" dirty="0">
                <a:solidFill>
                  <a:schemeClr val="tx2"/>
                </a:solidFill>
                <a:latin typeface="Tw Cen MT Condensed" panose="020B0606020104020203" pitchFamily="34" charset="-18"/>
              </a:rPr>
              <a:t>RAZPIS</a:t>
            </a:r>
            <a:r>
              <a:rPr lang="en-US" sz="2800" dirty="0">
                <a:solidFill>
                  <a:schemeClr val="tx2"/>
                </a:solidFill>
                <a:latin typeface="Tw Cen MT Condensed" panose="020B0606020104020203" pitchFamily="34" charset="-18"/>
              </a:rPr>
              <a:t> LAS BARJE Z ZALEDJEM?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136B062F-085E-DB9E-A39B-726337C74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027" y="1366325"/>
            <a:ext cx="2756893" cy="1601624"/>
          </a:xfrm>
          <a:prstGeom prst="rect">
            <a:avLst/>
          </a:prstGeom>
        </p:spPr>
      </p:pic>
      <p:pic>
        <p:nvPicPr>
          <p:cNvPr id="9" name="Označba mesta vsebine 8">
            <a:extLst>
              <a:ext uri="{FF2B5EF4-FFF2-40B4-BE49-F238E27FC236}">
                <a16:creationId xmlns:a16="http://schemas.microsoft.com/office/drawing/2014/main" id="{1FE3A01F-2888-C939-3835-AC38C0AF9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57481" y="462230"/>
            <a:ext cx="5162679" cy="3117385"/>
          </a:xfrm>
          <a:prstGeom prst="rect">
            <a:avLst/>
          </a:prstGeom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7641F723-F2D7-5598-6ED1-1D281B6EA8EA}"/>
              </a:ext>
            </a:extLst>
          </p:cNvPr>
          <p:cNvSpPr txBox="1"/>
          <p:nvPr/>
        </p:nvSpPr>
        <p:spPr>
          <a:xfrm>
            <a:off x="6355641" y="4331839"/>
            <a:ext cx="5029200" cy="1773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 Condensed" panose="020B0606020104020203" pitchFamily="34" charset="-18"/>
              </a:rPr>
              <a:t>Vir: 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 Condensed" panose="020B0606020104020203" pitchFamily="34" charset="-18"/>
                <a:hlinkClick r:id="rId4"/>
              </a:rPr>
              <a:t>https://www.lasbarje.si/post/delite-z-nami-ideje-za-strategijo-lokalnega-razvoja-preko-spletnega-obrazca</a:t>
            </a:r>
            <a:r>
              <a:rPr lang="en-US" sz="2400" dirty="0">
                <a:solidFill>
                  <a:schemeClr val="tx2"/>
                </a:solidFill>
                <a:latin typeface="Tw Cen MT Condensed" panose="020B0606020104020203" pitchFamily="34" charset="-18"/>
                <a:hlinkClick r:id="rId4"/>
              </a:rPr>
              <a:t> (22</a:t>
            </a:r>
            <a:r>
              <a:rPr lang="en-US" sz="2400" dirty="0">
                <a:solidFill>
                  <a:schemeClr val="tx2"/>
                </a:solidFill>
                <a:latin typeface="Tw Cen MT Condensed" panose="020B0606020104020203" pitchFamily="34" charset="-18"/>
              </a:rPr>
              <a:t>. 3. 2023). </a:t>
            </a:r>
            <a:endParaRPr kumimoji="0" lang="en-US" sz="2400" b="0" i="0" u="none" strike="noStrike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w Cen MT Condensed" panose="020B0606020104020203" pitchFamily="34" charset="-18"/>
            </a:endParaRPr>
          </a:p>
        </p:txBody>
      </p:sp>
      <p:grpSp>
        <p:nvGrpSpPr>
          <p:cNvPr id="47" name="Group 39">
            <a:extLst>
              <a:ext uri="{FF2B5EF4-FFF2-40B4-BE49-F238E27FC236}">
                <a16:creationId xmlns:a16="http://schemas.microsoft.com/office/drawing/2014/main" id="{87B1703D-C777-44F3-9BF9-F646BB524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9611" y="4683666"/>
            <a:ext cx="2514948" cy="2174333"/>
            <a:chOff x="-305" y="-4155"/>
            <a:chExt cx="2514948" cy="217433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D2B2847-E73C-47D5-9B74-357C4F813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1F33014-1EB8-434D-8153-8774545E3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F141D89-EBBE-452D-B6B8-BA042256BE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1D2A05E-7D47-46D2-AC04-9C35336F5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25615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36BB3C5-822B-45E1-A81E-5CC3176C6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B39ECA9-4CDE-4883-98E8-287E905E9F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630934"/>
            <a:ext cx="6288261" cy="2546028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67483D0-BAEB-4927-88AD-76F5DA846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494" y="45657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DBB7B12-4298-4CFB-B539-44A91C930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489305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4C23C06B-9349-E4D1-14DE-6D98851380A5}"/>
              </a:ext>
            </a:extLst>
          </p:cNvPr>
          <p:cNvSpPr txBox="1"/>
          <p:nvPr/>
        </p:nvSpPr>
        <p:spPr>
          <a:xfrm>
            <a:off x="10590864" y="5721531"/>
            <a:ext cx="3315810" cy="12665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 Condensed" panose="020B0606020104020203" pitchFamily="34" charset="-18"/>
              </a:rPr>
              <a:t>Vir: </a:t>
            </a:r>
            <a:r>
              <a:rPr kumimoji="0" lang="en-US" sz="1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w Cen MT Condensed" panose="020B0606020104020203" pitchFamily="34" charset="-18"/>
              </a:rPr>
              <a:t>Arhiv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 Condensed" panose="020B0606020104020203" pitchFamily="34" charset="-18"/>
              </a:rPr>
              <a:t> IPS, </a:t>
            </a:r>
            <a:r>
              <a:rPr kumimoji="0" lang="en-US" sz="1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w Cen MT Condensed" panose="020B0606020104020203" pitchFamily="34" charset="-18"/>
              </a:rPr>
              <a:t>različna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 Condensed" panose="020B0606020104020203" pitchFamily="34" charset="-18"/>
              </a:rPr>
              <a:t> </a:t>
            </a:r>
            <a:r>
              <a:rPr kumimoji="0" lang="en-US" sz="12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w Cen MT Condensed" panose="020B0606020104020203" pitchFamily="34" charset="-18"/>
              </a:rPr>
              <a:t>leta</a:t>
            </a:r>
            <a:r>
              <a:rPr kumimoji="0" lang="en-US" sz="12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AF3301DE-BCC3-744B-0CDA-079C4C5302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78" b="2253"/>
          <a:stretch/>
        </p:blipFill>
        <p:spPr>
          <a:xfrm>
            <a:off x="1228987" y="4524614"/>
            <a:ext cx="1766803" cy="86085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67" y="621891"/>
            <a:ext cx="8332607" cy="555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80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1183" y="-57257"/>
            <a:ext cx="10515600" cy="1325563"/>
          </a:xfrm>
        </p:spPr>
        <p:txBody>
          <a:bodyPr/>
          <a:lstStyle/>
          <a:p>
            <a:r>
              <a:rPr lang="sl-SI">
                <a:solidFill>
                  <a:srgbClr val="C00000"/>
                </a:solidFill>
                <a:latin typeface="Tw Cen MT Condensed" panose="020B0606020104020203" pitchFamily="34" charset="-18"/>
              </a:rPr>
              <a:t>LEADER, LOKALNA AKCIJSKA SKUPINA – KAJ JE ŽE TO? </a:t>
            </a:r>
            <a:endParaRPr lang="sl-SI" sz="2000" dirty="0">
              <a:latin typeface="Tw Cen MT Condensed" panose="020B0606020104020203" pitchFamily="34" charset="-18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CFAD769D-FF7E-0679-4FB0-AB01E36058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9" b="4800"/>
          <a:stretch/>
        </p:blipFill>
        <p:spPr>
          <a:xfrm>
            <a:off x="547224" y="1268306"/>
            <a:ext cx="4497550" cy="4939357"/>
          </a:xfrm>
          <a:prstGeom prst="rect">
            <a:avLst/>
          </a:prstGeom>
          <a:solidFill>
            <a:srgbClr val="FDF8DB"/>
          </a:solidFill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8DBE4539-9608-4117-1A58-922534DB3177}"/>
              </a:ext>
            </a:extLst>
          </p:cNvPr>
          <p:cNvSpPr txBox="1"/>
          <p:nvPr/>
        </p:nvSpPr>
        <p:spPr>
          <a:xfrm>
            <a:off x="547224" y="5807553"/>
            <a:ext cx="1865445" cy="400110"/>
          </a:xfrm>
          <a:prstGeom prst="rect">
            <a:avLst/>
          </a:prstGeom>
          <a:solidFill>
            <a:srgbClr val="FDF8DB"/>
          </a:solidFill>
        </p:spPr>
        <p:txBody>
          <a:bodyPr wrap="square" rtlCol="0">
            <a:spAutoFit/>
          </a:bodyPr>
          <a:lstStyle/>
          <a:p>
            <a:r>
              <a:rPr lang="sl-SI" sz="1000">
                <a:latin typeface="Tw Cen MT Condensed" panose="020B0606020104020203" pitchFamily="34" charset="-18"/>
              </a:rPr>
              <a:t>Vir: Izvajanje pristopa LEADER/CLLD, 2022. </a:t>
            </a:r>
          </a:p>
          <a:p>
            <a:endParaRPr lang="sl-SI" sz="1000" dirty="0">
              <a:latin typeface="Tw Cen MT Condensed" panose="020B0606020104020203" pitchFamily="34" charset="-18"/>
            </a:endParaRP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8ECBD12D-4443-C38F-32A8-E3A75B162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845" y="1268306"/>
            <a:ext cx="5649113" cy="1991003"/>
          </a:xfrm>
          <a:prstGeom prst="rect">
            <a:avLst/>
          </a:prstGeom>
          <a:solidFill>
            <a:srgbClr val="FDF8DB"/>
          </a:solidFill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77EB48D8-D403-EE53-6122-A748478EB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845" y="3259309"/>
            <a:ext cx="4881698" cy="3428999"/>
          </a:xfrm>
          <a:prstGeom prst="rect">
            <a:avLst/>
          </a:prstGeom>
        </p:spPr>
      </p:pic>
      <p:cxnSp>
        <p:nvCxnSpPr>
          <p:cNvPr id="5" name="Raven puščični povezovalnik 4">
            <a:extLst>
              <a:ext uri="{FF2B5EF4-FFF2-40B4-BE49-F238E27FC236}">
                <a16:creationId xmlns:a16="http://schemas.microsoft.com/office/drawing/2014/main" id="{3932E9EB-1D61-4BCA-03EA-CE619B44FE98}"/>
              </a:ext>
            </a:extLst>
          </p:cNvPr>
          <p:cNvCxnSpPr>
            <a:cxnSpLocks/>
          </p:cNvCxnSpPr>
          <p:nvPr/>
        </p:nvCxnSpPr>
        <p:spPr>
          <a:xfrm>
            <a:off x="3593206" y="4237149"/>
            <a:ext cx="3448529" cy="75359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53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 descr="Slika, ki vsebuje besede diagram&#10;&#10;Opis je samodejno ustvarjen">
            <a:extLst>
              <a:ext uri="{FF2B5EF4-FFF2-40B4-BE49-F238E27FC236}">
                <a16:creationId xmlns:a16="http://schemas.microsoft.com/office/drawing/2014/main" id="{780B4D63-367B-EE69-1C2F-1B11B9780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036" y="732831"/>
            <a:ext cx="7352146" cy="5458972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B11E6648-0DB9-6A2E-2A31-D5FFB3034D1C}"/>
              </a:ext>
            </a:extLst>
          </p:cNvPr>
          <p:cNvSpPr txBox="1"/>
          <p:nvPr/>
        </p:nvSpPr>
        <p:spPr>
          <a:xfrm>
            <a:off x="427174" y="6479470"/>
            <a:ext cx="2191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>
                <a:solidFill>
                  <a:schemeClr val="bg1"/>
                </a:solidFill>
                <a:latin typeface="Tw Cen MT Condensed" panose="020B0606020104020203" pitchFamily="34" charset="-18"/>
              </a:rPr>
              <a:t>Vir: Izvajanje pristopa LEADER/CLLD, 2022. 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643466" y="5702680"/>
            <a:ext cx="3073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latin typeface="Tw Cen MT Condensed" panose="020B0606020104020203" pitchFamily="34" charset="-18"/>
              </a:rPr>
              <a:t>PRISTOP LEADER/CLLD</a:t>
            </a:r>
          </a:p>
        </p:txBody>
      </p:sp>
    </p:spTree>
    <p:extLst>
      <p:ext uri="{BB962C8B-B14F-4D97-AF65-F5344CB8AC3E}">
        <p14:creationId xmlns:p14="http://schemas.microsoft.com/office/powerpoint/2010/main" val="97973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3983" y="116129"/>
            <a:ext cx="4997490" cy="3408572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697" y="60960"/>
            <a:ext cx="4360892" cy="338598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616" y="3602461"/>
            <a:ext cx="4107624" cy="3290186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B11E6648-0DB9-6A2E-2A31-D5FFB3034D1C}"/>
              </a:ext>
            </a:extLst>
          </p:cNvPr>
          <p:cNvSpPr txBox="1"/>
          <p:nvPr/>
        </p:nvSpPr>
        <p:spPr>
          <a:xfrm>
            <a:off x="402697" y="6440549"/>
            <a:ext cx="16182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>
                <a:latin typeface="Tw Cen MT Condensed" panose="020B0606020104020203" pitchFamily="34" charset="-18"/>
              </a:rPr>
              <a:t>Vir: LAS Barje z zaledjem, 2023.</a:t>
            </a:r>
          </a:p>
        </p:txBody>
      </p:sp>
    </p:spTree>
    <p:extLst>
      <p:ext uri="{BB962C8B-B14F-4D97-AF65-F5344CB8AC3E}">
        <p14:creationId xmlns:p14="http://schemas.microsoft.com/office/powerpoint/2010/main" val="2024240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1183" y="-57257"/>
            <a:ext cx="10515600" cy="1325563"/>
          </a:xfrm>
        </p:spPr>
        <p:txBody>
          <a:bodyPr/>
          <a:lstStyle/>
          <a:p>
            <a: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  <a:t>DELAVNICA O NARAVNI IN KULTURNI DEDIŠČINI </a:t>
            </a:r>
            <a:r>
              <a:rPr lang="sl-SI" sz="2000" dirty="0">
                <a:latin typeface="Tw Cen MT Condensed" panose="020B0606020104020203" pitchFamily="34" charset="-18"/>
              </a:rPr>
              <a:t>(vsebinski poudarki)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759375326"/>
              </p:ext>
            </p:extLst>
          </p:nvPr>
        </p:nvGraphicFramePr>
        <p:xfrm>
          <a:off x="2180046" y="126830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oljeZBesedilom 3"/>
          <p:cNvSpPr txBox="1"/>
          <p:nvPr/>
        </p:nvSpPr>
        <p:spPr>
          <a:xfrm>
            <a:off x="80683" y="6548473"/>
            <a:ext cx="2235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>
                <a:latin typeface="Tw Cen MT Condensed" panose="020B0606020104020203" pitchFamily="34" charset="-18"/>
              </a:rPr>
              <a:t>Vir fotografije: Turizem Ljubljana, 7. 3. 2023. 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7085" y="1750423"/>
            <a:ext cx="2866411" cy="191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71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3">
            <a:extLst>
              <a:ext uri="{FF2B5EF4-FFF2-40B4-BE49-F238E27FC236}">
                <a16:creationId xmlns:a16="http://schemas.microsoft.com/office/drawing/2014/main" id="{891401DC-7AF6-42FA-BE31-CF773B6C8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80"/>
            <a:ext cx="12188952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 75">
            <a:extLst>
              <a:ext uri="{FF2B5EF4-FFF2-40B4-BE49-F238E27FC236}">
                <a16:creationId xmlns:a16="http://schemas.microsoft.com/office/drawing/2014/main" id="{2B7203F0-D9CB-4774-B9D4-B3AB625DF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7495" y="2300641"/>
            <a:ext cx="8124506" cy="455736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88CB8AF-5631-45C6-BFEC-971C4D6E5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1218895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9F2EA1AF-73AB-4FCB-B4EE-0E42E725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571548"/>
            <a:ext cx="4064320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5A18FBF-6157-4210-BEF2-9A6C31FA8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43C9CCA8-3CEC-4CD0-A624-A701C6125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87597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DDFDA711-2183-447C-AA6C-B1B564376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10875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BACFBD1D-712C-FFB9-63D3-E5C3EFF0383B}"/>
              </a:ext>
            </a:extLst>
          </p:cNvPr>
          <p:cNvSpPr txBox="1"/>
          <p:nvPr/>
        </p:nvSpPr>
        <p:spPr>
          <a:xfrm>
            <a:off x="4485180" y="4101152"/>
            <a:ext cx="7550066" cy="20758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 err="1">
                <a:solidFill>
                  <a:srgbClr val="FFFFFF"/>
                </a:solidFill>
                <a:latin typeface="Tw Cen MT Condensed" panose="020B0606020104020203" pitchFamily="34" charset="-18"/>
              </a:rPr>
              <a:t>Razmišljanja</a:t>
            </a:r>
            <a:r>
              <a:rPr lang="en-US" sz="4000" dirty="0">
                <a:solidFill>
                  <a:srgbClr val="FFFFFF"/>
                </a:solidFill>
                <a:latin typeface="Tw Cen MT Condensed" panose="020B0606020104020203" pitchFamily="34" charset="-18"/>
              </a:rPr>
              <a:t> z </a:t>
            </a:r>
            <a:r>
              <a:rPr lang="en-US" sz="4000" dirty="0" err="1">
                <a:solidFill>
                  <a:srgbClr val="FFFFFF"/>
                </a:solidFill>
                <a:latin typeface="Tw Cen MT Condensed" panose="020B0606020104020203" pitchFamily="34" charset="-18"/>
              </a:rPr>
              <a:t>delavnic</a:t>
            </a:r>
            <a:r>
              <a:rPr lang="en-US" sz="4000" dirty="0">
                <a:solidFill>
                  <a:srgbClr val="FFFFFF"/>
                </a:solidFill>
                <a:latin typeface="Tw Cen MT Condensed" panose="020B0606020104020203" pitchFamily="34" charset="-18"/>
              </a:rPr>
              <a:t> …</a:t>
            </a:r>
            <a:endParaRPr lang="sl-SI" sz="4000" dirty="0">
              <a:solidFill>
                <a:srgbClr val="FFFFFF"/>
              </a:solidFill>
              <a:latin typeface="Tw Cen MT Condensed" panose="020B0606020104020203" pitchFamily="34" charset="-18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solidFill>
                  <a:srgbClr val="FFFFFF"/>
                </a:solidFill>
                <a:latin typeface="Tw Cen MT Condensed" panose="020B0606020104020203" pitchFamily="34" charset="-18"/>
              </a:rPr>
              <a:t> s </a:t>
            </a:r>
            <a:r>
              <a:rPr lang="en-US" sz="4000" dirty="0" err="1">
                <a:solidFill>
                  <a:srgbClr val="FFFFFF"/>
                </a:solidFill>
                <a:latin typeface="Tw Cen MT Condensed" panose="020B0606020104020203" pitchFamily="34" charset="-18"/>
              </a:rPr>
              <a:t>podjetniki</a:t>
            </a:r>
            <a:r>
              <a:rPr lang="sl-SI" sz="4000" dirty="0">
                <a:solidFill>
                  <a:srgbClr val="FFFFFF"/>
                </a:solidFill>
                <a:latin typeface="Tw Cen MT Condensed" panose="020B0606020104020203" pitchFamily="34" charset="-18"/>
              </a:rPr>
              <a:t>, m</a:t>
            </a:r>
            <a:r>
              <a:rPr lang="en-US" sz="4000" dirty="0" err="1">
                <a:solidFill>
                  <a:srgbClr val="FFFFFF"/>
                </a:solidFill>
                <a:latin typeface="Tw Cen MT Condensed" panose="020B0606020104020203" pitchFamily="34" charset="-18"/>
              </a:rPr>
              <a:t>ladimi</a:t>
            </a:r>
            <a:r>
              <a:rPr lang="sl-SI" sz="4000" dirty="0">
                <a:solidFill>
                  <a:srgbClr val="FFFFFF"/>
                </a:solidFill>
                <a:latin typeface="Tw Cen MT Condensed" panose="020B0606020104020203" pitchFamily="34" charset="-18"/>
              </a:rPr>
              <a:t> in kmeti</a:t>
            </a:r>
            <a:r>
              <a:rPr lang="en-US" sz="4000" dirty="0">
                <a:solidFill>
                  <a:srgbClr val="FFFFFF"/>
                </a:solidFill>
                <a:latin typeface="Tw Cen MT Condensed" panose="020B0606020104020203" pitchFamily="34" charset="-18"/>
              </a:rPr>
              <a:t>… </a:t>
            </a:r>
            <a:endParaRPr lang="sl-SI" sz="4000" dirty="0">
              <a:solidFill>
                <a:srgbClr val="FFFFFF"/>
              </a:solidFill>
              <a:latin typeface="Tw Cen MT Condensed" panose="020B0606020104020203" pitchFamily="34" charset="-18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solidFill>
                  <a:srgbClr val="FFFFFF"/>
                </a:solidFill>
                <a:latin typeface="Tw Cen MT Condensed" panose="020B0606020104020203" pitchFamily="34" charset="-18"/>
              </a:rPr>
              <a:t>(21.</a:t>
            </a:r>
            <a:r>
              <a:rPr lang="sl-SI" sz="4000" dirty="0">
                <a:solidFill>
                  <a:srgbClr val="FFFFFF"/>
                </a:solidFill>
                <a:latin typeface="Tw Cen MT Condensed" panose="020B0606020104020203" pitchFamily="34" charset="-18"/>
              </a:rPr>
              <a:t> 3., </a:t>
            </a:r>
            <a:r>
              <a:rPr lang="en-US" sz="4000" dirty="0">
                <a:solidFill>
                  <a:srgbClr val="FFFFFF"/>
                </a:solidFill>
                <a:latin typeface="Tw Cen MT Condensed" panose="020B0606020104020203" pitchFamily="34" charset="-18"/>
              </a:rPr>
              <a:t>28. 3.</a:t>
            </a:r>
            <a:r>
              <a:rPr lang="sl-SI" sz="4000" dirty="0">
                <a:solidFill>
                  <a:srgbClr val="FFFFFF"/>
                </a:solidFill>
                <a:latin typeface="Tw Cen MT Condensed" panose="020B0606020104020203" pitchFamily="34" charset="-18"/>
              </a:rPr>
              <a:t> in 4. 4. </a:t>
            </a:r>
            <a:r>
              <a:rPr lang="en-US" sz="4000" dirty="0">
                <a:solidFill>
                  <a:srgbClr val="FFFFFF"/>
                </a:solidFill>
                <a:latin typeface="Tw Cen MT Condensed" panose="020B0606020104020203" pitchFamily="34" charset="-18"/>
              </a:rPr>
              <a:t>2023), LAS Barje z zaledjem.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99" y="-1358"/>
            <a:ext cx="3832725" cy="120005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97" y="2507685"/>
            <a:ext cx="3832725" cy="177658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/>
          <a:srcRect l="6630"/>
          <a:stretch/>
        </p:blipFill>
        <p:spPr>
          <a:xfrm>
            <a:off x="135799" y="1229716"/>
            <a:ext cx="3756933" cy="99068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5"/>
          <a:srcRect l="6503" r="2186"/>
          <a:stretch/>
        </p:blipFill>
        <p:spPr>
          <a:xfrm>
            <a:off x="4283988" y="617482"/>
            <a:ext cx="2319431" cy="124671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6"/>
          <a:srcRect l="23487" t="4347" r="4101" b="3636"/>
          <a:stretch/>
        </p:blipFill>
        <p:spPr>
          <a:xfrm rot="16200000">
            <a:off x="7448196" y="73196"/>
            <a:ext cx="1402080" cy="2490652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9792006" y="372549"/>
            <a:ext cx="2115816" cy="152513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125797" y="4683921"/>
            <a:ext cx="3812724" cy="2173401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8894" y="2329984"/>
            <a:ext cx="3712294" cy="1078885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10"/>
          <a:srcRect r="3562"/>
          <a:stretch/>
        </p:blipFill>
        <p:spPr>
          <a:xfrm>
            <a:off x="8150009" y="2350207"/>
            <a:ext cx="3462470" cy="1069693"/>
          </a:xfrm>
          <a:prstGeom prst="rect">
            <a:avLst/>
          </a:prstGeom>
        </p:spPr>
      </p:pic>
      <p:sp>
        <p:nvSpPr>
          <p:cNvPr id="25" name="PoljeZBesedilom 24">
            <a:extLst>
              <a:ext uri="{FF2B5EF4-FFF2-40B4-BE49-F238E27FC236}">
                <a16:creationId xmlns:a16="http://schemas.microsoft.com/office/drawing/2014/main" id="{B11E6648-0DB9-6A2E-2A31-D5FFB3034D1C}"/>
              </a:ext>
            </a:extLst>
          </p:cNvPr>
          <p:cNvSpPr txBox="1"/>
          <p:nvPr/>
        </p:nvSpPr>
        <p:spPr>
          <a:xfrm>
            <a:off x="4476212" y="6449258"/>
            <a:ext cx="16182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>
                <a:latin typeface="Tw Cen MT Condensed" panose="020B0606020104020203" pitchFamily="34" charset="-18"/>
              </a:rPr>
              <a:t>Vir: LAS Barje z zaledjem, 2023.</a:t>
            </a:r>
          </a:p>
        </p:txBody>
      </p:sp>
    </p:spTree>
    <p:extLst>
      <p:ext uri="{BB962C8B-B14F-4D97-AF65-F5344CB8AC3E}">
        <p14:creationId xmlns:p14="http://schemas.microsoft.com/office/powerpoint/2010/main" val="3597525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54" y="1073372"/>
            <a:ext cx="6367161" cy="443647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5" t="28311" r="54939" b="32610"/>
          <a:stretch/>
        </p:blipFill>
        <p:spPr>
          <a:xfrm>
            <a:off x="6760029" y="144192"/>
            <a:ext cx="5029200" cy="6544209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CE08F29-F17A-D72F-EF10-48F3CE37ADE4}"/>
              </a:ext>
            </a:extLst>
          </p:cNvPr>
          <p:cNvSpPr txBox="1"/>
          <p:nvPr/>
        </p:nvSpPr>
        <p:spPr>
          <a:xfrm>
            <a:off x="135454" y="6581001"/>
            <a:ext cx="2191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>
                <a:latin typeface="Tw Cen MT Condensed" panose="020B0606020104020203" pitchFamily="34" charset="-18"/>
              </a:rPr>
              <a:t>Vir: Izvajanje pristopa LEADER/CLLD, 2022</a:t>
            </a:r>
            <a:r>
              <a:rPr lang="sl-SI" sz="1200" dirty="0">
                <a:solidFill>
                  <a:schemeClr val="bg1"/>
                </a:solidFill>
                <a:latin typeface="Tw Cen MT Condensed" panose="020B0606020104020203" pitchFamily="34" charset="-18"/>
              </a:rPr>
              <a:t>. </a:t>
            </a:r>
          </a:p>
        </p:txBody>
      </p:sp>
      <p:cxnSp>
        <p:nvCxnSpPr>
          <p:cNvPr id="6" name="Raven puščični povezovalnik 5">
            <a:extLst>
              <a:ext uri="{FF2B5EF4-FFF2-40B4-BE49-F238E27FC236}">
                <a16:creationId xmlns:a16="http://schemas.microsoft.com/office/drawing/2014/main" id="{D896F01F-3A65-DA89-E2C8-0DB6A8CD61B5}"/>
              </a:ext>
            </a:extLst>
          </p:cNvPr>
          <p:cNvCxnSpPr>
            <a:cxnSpLocks/>
          </p:cNvCxnSpPr>
          <p:nvPr/>
        </p:nvCxnSpPr>
        <p:spPr>
          <a:xfrm flipV="1">
            <a:off x="2151017" y="5923423"/>
            <a:ext cx="6048637" cy="711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ven povezovalnik 6"/>
          <p:cNvCxnSpPr/>
          <p:nvPr/>
        </p:nvCxnSpPr>
        <p:spPr>
          <a:xfrm>
            <a:off x="2151017" y="3796937"/>
            <a:ext cx="0" cy="21336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0051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689342"/>
              </p:ext>
            </p:extLst>
          </p:nvPr>
        </p:nvGraphicFramePr>
        <p:xfrm>
          <a:off x="531223" y="1184369"/>
          <a:ext cx="11181804" cy="5251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163">
                  <a:extLst>
                    <a:ext uri="{9D8B030D-6E8A-4147-A177-3AD203B41FA5}">
                      <a16:colId xmlns:a16="http://schemas.microsoft.com/office/drawing/2014/main" val="4146152002"/>
                    </a:ext>
                  </a:extLst>
                </a:gridCol>
                <a:gridCol w="2424959">
                  <a:extLst>
                    <a:ext uri="{9D8B030D-6E8A-4147-A177-3AD203B41FA5}">
                      <a16:colId xmlns:a16="http://schemas.microsoft.com/office/drawing/2014/main" val="181242441"/>
                    </a:ext>
                  </a:extLst>
                </a:gridCol>
                <a:gridCol w="2139370">
                  <a:extLst>
                    <a:ext uri="{9D8B030D-6E8A-4147-A177-3AD203B41FA5}">
                      <a16:colId xmlns:a16="http://schemas.microsoft.com/office/drawing/2014/main" val="588076637"/>
                    </a:ext>
                  </a:extLst>
                </a:gridCol>
                <a:gridCol w="2469095">
                  <a:extLst>
                    <a:ext uri="{9D8B030D-6E8A-4147-A177-3AD203B41FA5}">
                      <a16:colId xmlns:a16="http://schemas.microsoft.com/office/drawing/2014/main" val="2614592292"/>
                    </a:ext>
                  </a:extLst>
                </a:gridCol>
                <a:gridCol w="2047217">
                  <a:extLst>
                    <a:ext uri="{9D8B030D-6E8A-4147-A177-3AD203B41FA5}">
                      <a16:colId xmlns:a16="http://schemas.microsoft.com/office/drawing/2014/main" val="641755995"/>
                    </a:ext>
                  </a:extLst>
                </a:gridCol>
              </a:tblGrid>
              <a:tr h="1361100">
                <a:tc>
                  <a:txBody>
                    <a:bodyPr/>
                    <a:lstStyle/>
                    <a:p>
                      <a:r>
                        <a:rPr lang="sl-SI" sz="2000" dirty="0">
                          <a:latin typeface="Tw Cen MT Condensed" panose="020B0606020104020203" pitchFamily="34" charset="-18"/>
                        </a:rPr>
                        <a:t>Občina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2000" dirty="0">
                          <a:latin typeface="Tw Cen MT Condensed" panose="020B0606020104020203" pitchFamily="34" charset="-18"/>
                        </a:rPr>
                        <a:t>Nepremični spomeniki državnega pomena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2000" dirty="0">
                          <a:latin typeface="Tw Cen MT Condensed" panose="020B0606020104020203" pitchFamily="34" charset="-18"/>
                        </a:rPr>
                        <a:t>Nepremični spomeniki</a:t>
                      </a:r>
                      <a:r>
                        <a:rPr lang="sl-SI" sz="2000" baseline="0" dirty="0">
                          <a:latin typeface="Tw Cen MT Condensed" panose="020B0606020104020203" pitchFamily="34" charset="-18"/>
                        </a:rPr>
                        <a:t> lokalnega pomena</a:t>
                      </a:r>
                      <a:endParaRPr lang="sl-SI" sz="2000" dirty="0">
                        <a:latin typeface="Tw Cen MT Condensed" panose="020B0606020104020203" pitchFamily="34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2000" dirty="0">
                          <a:latin typeface="Tw Cen MT Condensed" panose="020B0606020104020203" pitchFamily="34" charset="-18"/>
                        </a:rPr>
                        <a:t>Registrirana nepremična kulturna dediščina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2000" dirty="0">
                          <a:latin typeface="Tw Cen MT Condensed" panose="020B0606020104020203" pitchFamily="34" charset="-18"/>
                        </a:rPr>
                        <a:t>Nepremična kulturna dediščina skupaj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6057368"/>
                  </a:ext>
                </a:extLst>
              </a:tr>
              <a:tr h="563557">
                <a:tc>
                  <a:txBody>
                    <a:bodyPr/>
                    <a:lstStyle/>
                    <a:p>
                      <a:r>
                        <a:rPr lang="sl-SI" sz="2000" dirty="0">
                          <a:latin typeface="Tw Cen MT Condensed" panose="020B0606020104020203" pitchFamily="34" charset="-18"/>
                        </a:rPr>
                        <a:t>Borovnica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/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06765010"/>
                  </a:ext>
                </a:extLst>
              </a:tr>
              <a:tr h="563557">
                <a:tc>
                  <a:txBody>
                    <a:bodyPr/>
                    <a:lstStyle/>
                    <a:p>
                      <a:r>
                        <a:rPr lang="sl-SI" sz="2000" dirty="0">
                          <a:latin typeface="Tw Cen MT Condensed" panose="020B0606020104020203" pitchFamily="34" charset="-18"/>
                        </a:rPr>
                        <a:t>Brezovica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/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4720729"/>
                  </a:ext>
                </a:extLst>
              </a:tr>
              <a:tr h="563557">
                <a:tc>
                  <a:txBody>
                    <a:bodyPr/>
                    <a:lstStyle/>
                    <a:p>
                      <a:r>
                        <a:rPr lang="sl-SI" sz="2000" dirty="0">
                          <a:latin typeface="Tw Cen MT Condensed" panose="020B0606020104020203" pitchFamily="34" charset="-18"/>
                        </a:rPr>
                        <a:t>Dobrova P. </a:t>
                      </a:r>
                      <a:r>
                        <a:rPr lang="sl-SI" sz="2000" baseline="0" dirty="0">
                          <a:latin typeface="Tw Cen MT Condensed" panose="020B0606020104020203" pitchFamily="34" charset="-18"/>
                        </a:rPr>
                        <a:t>Gradec</a:t>
                      </a:r>
                      <a:endParaRPr lang="sl-SI" sz="2000" dirty="0">
                        <a:latin typeface="Tw Cen MT Condensed" panose="020B0606020104020203" pitchFamily="34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45896770"/>
                  </a:ext>
                </a:extLst>
              </a:tr>
              <a:tr h="563557">
                <a:tc>
                  <a:txBody>
                    <a:bodyPr/>
                    <a:lstStyle/>
                    <a:p>
                      <a:r>
                        <a:rPr lang="sl-SI" sz="2000" dirty="0">
                          <a:latin typeface="Tw Cen MT Condensed" panose="020B0606020104020203" pitchFamily="34" charset="-18"/>
                        </a:rPr>
                        <a:t>Horjul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/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0322911"/>
                  </a:ext>
                </a:extLst>
              </a:tr>
              <a:tr h="563557">
                <a:tc>
                  <a:txBody>
                    <a:bodyPr/>
                    <a:lstStyle/>
                    <a:p>
                      <a:r>
                        <a:rPr lang="sl-SI" sz="2000" dirty="0">
                          <a:latin typeface="Tw Cen MT Condensed" panose="020B0606020104020203" pitchFamily="34" charset="-18"/>
                        </a:rPr>
                        <a:t>Log Dragomer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/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/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/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/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87931126"/>
                  </a:ext>
                </a:extLst>
              </a:tr>
              <a:tr h="536190">
                <a:tc>
                  <a:txBody>
                    <a:bodyPr/>
                    <a:lstStyle/>
                    <a:p>
                      <a:r>
                        <a:rPr lang="sl-SI" sz="2000" dirty="0">
                          <a:latin typeface="Tw Cen MT Condensed" panose="020B0606020104020203" pitchFamily="34" charset="-18"/>
                        </a:rPr>
                        <a:t>Vrhnika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19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27577847"/>
                  </a:ext>
                </a:extLst>
              </a:tr>
              <a:tr h="536190">
                <a:tc>
                  <a:txBody>
                    <a:bodyPr/>
                    <a:lstStyle/>
                    <a:p>
                      <a:r>
                        <a:rPr lang="sl-SI" sz="2000" b="1" dirty="0">
                          <a:solidFill>
                            <a:srgbClr val="C00000"/>
                          </a:solidFill>
                          <a:latin typeface="Tw Cen MT Condensed" panose="020B0606020104020203" pitchFamily="34" charset="-18"/>
                        </a:rPr>
                        <a:t>Skupaj LAS Barje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1" i="0" u="none" strike="noStrike" dirty="0">
                          <a:solidFill>
                            <a:srgbClr val="C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49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03108762"/>
                  </a:ext>
                </a:extLst>
              </a:tr>
            </a:tbl>
          </a:graphicData>
        </a:graphic>
      </p:graphicFrame>
      <p:sp>
        <p:nvSpPr>
          <p:cNvPr id="4" name="PoljeZBesedilom 3"/>
          <p:cNvSpPr txBox="1"/>
          <p:nvPr/>
        </p:nvSpPr>
        <p:spPr>
          <a:xfrm>
            <a:off x="430088" y="383656"/>
            <a:ext cx="12091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solidFill>
                  <a:srgbClr val="C00000"/>
                </a:solidFill>
                <a:latin typeface="Tw Cen MT Condensed" panose="020B0606020104020203" pitchFamily="34" charset="-18"/>
              </a:rPr>
              <a:t>NEPREMIČNA KULTURNA DEDIŠČINA </a:t>
            </a:r>
            <a:r>
              <a:rPr lang="sl-SI" sz="3200" dirty="0">
                <a:latin typeface="Tw Cen MT Condensed" panose="020B0606020104020203" pitchFamily="34" charset="-18"/>
              </a:rPr>
              <a:t>NA OBMOČJU LAS BARJE Z ZALEDJEM</a:t>
            </a:r>
            <a:endParaRPr lang="sl-SI" sz="3200" dirty="0">
              <a:solidFill>
                <a:srgbClr val="C00000"/>
              </a:solidFill>
              <a:latin typeface="Tw Cen MT Condensed" panose="020B060602010402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873952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1741</TotalTime>
  <Words>1144</Words>
  <Application>Microsoft Office PowerPoint</Application>
  <PresentationFormat>Širokozaslonsko</PresentationFormat>
  <Paragraphs>184</Paragraphs>
  <Slides>22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Tw Cen MT</vt:lpstr>
      <vt:lpstr>Tw Cen MT Condensed</vt:lpstr>
      <vt:lpstr>Wingdings</vt:lpstr>
      <vt:lpstr>Officeova tema</vt:lpstr>
      <vt:lpstr>STRATEGIJA LOKALNEGA RAZVOJA</vt:lpstr>
      <vt:lpstr>           EN PRIMER NARAVNE IN KULTURNE DEDIŠČINE NA OBMOČJU LAS, NA KATEREGA SEM PONOSEN/PONOSNA …</vt:lpstr>
      <vt:lpstr>LEADER, LOKALNA AKCIJSKA SKUPINA – KAJ JE ŽE TO? </vt:lpstr>
      <vt:lpstr>PowerPointova predstavitev</vt:lpstr>
      <vt:lpstr>PowerPointova predstavitev</vt:lpstr>
      <vt:lpstr>DELAVNICA O NARAVNI IN KULTURNI DEDIŠČINI (vsebinski poudarki)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DELAVNICA O NARAVNI IN KULTURNI DEDIŠČINI (vsebinski poudarki)</vt:lpstr>
      <vt:lpstr>PowerPointova predstavitev</vt:lpstr>
      <vt:lpstr>PowerPointova predstavitev</vt:lpstr>
      <vt:lpstr>DELAVNICA O NARAVNI IN KULTURNI DEDIŠČINI (vsebinski poudarki)</vt:lpstr>
      <vt:lpstr>Na kakšen NAČIN bi vi povečali OZAVEŠČENOST PREBIVALCEV LAS O POMENU NARAVNE IN KULTURNE DEDIŠČINE ZA SKLADEN IN TRAJNOSTEN RAZVOJ?      </vt:lpstr>
      <vt:lpstr>IZVAJANJE PROJEKTOV Dosedanje izkušnje iz obdobja 2014 – 2020 (2022)</vt:lpstr>
      <vt:lpstr>PRIMERI PROJEKTOV (s področja  Ohranjanja (varovanja) kulturne dediščine  - financiranih iz EKSRP)</vt:lpstr>
      <vt:lpstr>PRIMERI PROJEKTOV (s področja  Ohranjanja (varovanja) kulturne dediščine  - financiranih iz ESSR)</vt:lpstr>
      <vt:lpstr>RAZMIŠLJATE ALI ŽE IMATE KONKRETNO IDEJO, KI JO NAMERAVATE PRIJAVITI NA RAZPIS LAS BARJE Z ZALEDJEM?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SLR LAS BARJE Z ZALEDJEM</dc:title>
  <dc:creator>Potočnik Slavič, Irma</dc:creator>
  <cp:lastModifiedBy>Mateja Saksida</cp:lastModifiedBy>
  <cp:revision>117</cp:revision>
  <dcterms:created xsi:type="dcterms:W3CDTF">2023-03-07T11:00:01Z</dcterms:created>
  <dcterms:modified xsi:type="dcterms:W3CDTF">2023-04-11T09:11:38Z</dcterms:modified>
</cp:coreProperties>
</file>