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60" r:id="rId3"/>
    <p:sldId id="356" r:id="rId4"/>
    <p:sldId id="261" r:id="rId5"/>
    <p:sldId id="259" r:id="rId6"/>
    <p:sldId id="302" r:id="rId7"/>
    <p:sldId id="316" r:id="rId8"/>
    <p:sldId id="262" r:id="rId9"/>
    <p:sldId id="263" r:id="rId10"/>
    <p:sldId id="359" r:id="rId11"/>
    <p:sldId id="326" r:id="rId12"/>
    <p:sldId id="327" r:id="rId13"/>
    <p:sldId id="328" r:id="rId14"/>
    <p:sldId id="330" r:id="rId15"/>
    <p:sldId id="331" r:id="rId16"/>
    <p:sldId id="332" r:id="rId17"/>
    <p:sldId id="333" r:id="rId18"/>
    <p:sldId id="334" r:id="rId19"/>
    <p:sldId id="357" r:id="rId20"/>
    <p:sldId id="349" r:id="rId21"/>
    <p:sldId id="352" r:id="rId22"/>
    <p:sldId id="345" r:id="rId23"/>
    <p:sldId id="348" r:id="rId24"/>
    <p:sldId id="358" r:id="rId25"/>
    <p:sldId id="353" r:id="rId26"/>
    <p:sldId id="355" r:id="rId27"/>
    <p:sldId id="347" r:id="rId28"/>
    <p:sldId id="338" r:id="rId29"/>
    <p:sldId id="340" r:id="rId30"/>
    <p:sldId id="341" r:id="rId31"/>
    <p:sldId id="342" r:id="rId32"/>
    <p:sldId id="343" r:id="rId33"/>
    <p:sldId id="344" r:id="rId34"/>
    <p:sldId id="351" r:id="rId35"/>
    <p:sldId id="337" r:id="rId36"/>
  </p:sldIdLst>
  <p:sldSz cx="9144000" cy="6858000" type="screen4x3"/>
  <p:notesSz cx="6797675" cy="9928225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lena" initials="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402F"/>
    <a:srgbClr val="69613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rednji slog 2 – poudarek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Svetel slog 3 – poudarek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vetel slog 2 – poudarek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06799F8-075E-4A3A-A7F6-7FBC6576F1A4}" styleName="Tematski slog 2 – poudarek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65" autoAdjust="0"/>
    <p:restoredTop sz="88606" autoAdjust="0"/>
  </p:normalViewPr>
  <p:slideViewPr>
    <p:cSldViewPr>
      <p:cViewPr varScale="1">
        <p:scale>
          <a:sx n="80" d="100"/>
          <a:sy n="80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704601-A986-4C83-A508-4DFEFDE172D8}" type="doc">
      <dgm:prSet loTypeId="urn:microsoft.com/office/officeart/2005/8/layout/cycle2" loCatId="cycle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sl-SI"/>
        </a:p>
      </dgm:t>
    </dgm:pt>
    <dgm:pt modelId="{526D649A-6DC7-46B4-AFE0-BE2A2BAD5EE5}">
      <dgm:prSet/>
      <dgm:spPr/>
      <dgm:t>
        <a:bodyPr/>
        <a:lstStyle/>
        <a:p>
          <a:r>
            <a:rPr lang="sl-SI" dirty="0"/>
            <a:t>Brezovica</a:t>
          </a:r>
        </a:p>
      </dgm:t>
    </dgm:pt>
    <dgm:pt modelId="{41A54110-39DC-40CA-9A42-A20751F2D9D3}" type="parTrans" cxnId="{D937982A-D4F4-4D21-BA1B-0A9E595DB311}">
      <dgm:prSet/>
      <dgm:spPr/>
      <dgm:t>
        <a:bodyPr/>
        <a:lstStyle/>
        <a:p>
          <a:endParaRPr lang="sl-SI"/>
        </a:p>
      </dgm:t>
    </dgm:pt>
    <dgm:pt modelId="{F2B58FCB-1E34-484F-BA52-8D3F476D48D0}" type="sibTrans" cxnId="{D937982A-D4F4-4D21-BA1B-0A9E595DB311}">
      <dgm:prSet/>
      <dgm:spPr/>
      <dgm:t>
        <a:bodyPr/>
        <a:lstStyle/>
        <a:p>
          <a:endParaRPr lang="sl-SI"/>
        </a:p>
      </dgm:t>
    </dgm:pt>
    <dgm:pt modelId="{628FEFF4-4F1E-4896-9B7A-AF25FAC27CA4}">
      <dgm:prSet/>
      <dgm:spPr/>
      <dgm:t>
        <a:bodyPr/>
        <a:lstStyle/>
        <a:p>
          <a:r>
            <a:rPr lang="sl-SI" dirty="0"/>
            <a:t>Borovnica</a:t>
          </a:r>
        </a:p>
      </dgm:t>
    </dgm:pt>
    <dgm:pt modelId="{DF6FE840-C187-41A0-ABB0-89D3A5C0A19F}" type="parTrans" cxnId="{B501E501-DD17-4378-BE1D-10EFA914240D}">
      <dgm:prSet/>
      <dgm:spPr/>
      <dgm:t>
        <a:bodyPr/>
        <a:lstStyle/>
        <a:p>
          <a:endParaRPr lang="sl-SI"/>
        </a:p>
      </dgm:t>
    </dgm:pt>
    <dgm:pt modelId="{1B88F94B-BCE7-47EF-9608-2D0669CCCE6D}" type="sibTrans" cxnId="{B501E501-DD17-4378-BE1D-10EFA914240D}">
      <dgm:prSet/>
      <dgm:spPr/>
      <dgm:t>
        <a:bodyPr/>
        <a:lstStyle/>
        <a:p>
          <a:endParaRPr lang="sl-SI"/>
        </a:p>
      </dgm:t>
    </dgm:pt>
    <dgm:pt modelId="{D42D29B4-F151-4A2A-A703-741D7F70A112}">
      <dgm:prSet/>
      <dgm:spPr/>
      <dgm:t>
        <a:bodyPr/>
        <a:lstStyle/>
        <a:p>
          <a:r>
            <a:rPr lang="sl-SI" dirty="0"/>
            <a:t>Dobrova-Polhov Gradec</a:t>
          </a:r>
        </a:p>
      </dgm:t>
    </dgm:pt>
    <dgm:pt modelId="{387FD054-7CE8-4949-AD51-57C0CEF39DB6}" type="parTrans" cxnId="{29F551F0-4AC8-4E92-B9E4-5038F98EA345}">
      <dgm:prSet/>
      <dgm:spPr/>
      <dgm:t>
        <a:bodyPr/>
        <a:lstStyle/>
        <a:p>
          <a:endParaRPr lang="sl-SI"/>
        </a:p>
      </dgm:t>
    </dgm:pt>
    <dgm:pt modelId="{D9D22E33-7E5E-4CB6-AE1E-A185755DA435}" type="sibTrans" cxnId="{29F551F0-4AC8-4E92-B9E4-5038F98EA345}">
      <dgm:prSet/>
      <dgm:spPr/>
      <dgm:t>
        <a:bodyPr/>
        <a:lstStyle/>
        <a:p>
          <a:endParaRPr lang="sl-SI"/>
        </a:p>
      </dgm:t>
    </dgm:pt>
    <dgm:pt modelId="{75D2FE8C-605B-4978-B00E-DCA75D7B1050}">
      <dgm:prSet/>
      <dgm:spPr/>
      <dgm:t>
        <a:bodyPr/>
        <a:lstStyle/>
        <a:p>
          <a:r>
            <a:rPr lang="sl-SI" dirty="0"/>
            <a:t>Horjul</a:t>
          </a:r>
        </a:p>
      </dgm:t>
    </dgm:pt>
    <dgm:pt modelId="{5E45194B-BB9E-432B-9395-AA7AF34FAF31}" type="parTrans" cxnId="{6F9F8F0A-B20E-46A2-83B5-1D4CD0804904}">
      <dgm:prSet/>
      <dgm:spPr/>
      <dgm:t>
        <a:bodyPr/>
        <a:lstStyle/>
        <a:p>
          <a:endParaRPr lang="sl-SI"/>
        </a:p>
      </dgm:t>
    </dgm:pt>
    <dgm:pt modelId="{BDB8B64C-B7B4-4396-A2DA-B5A1124817BB}" type="sibTrans" cxnId="{6F9F8F0A-B20E-46A2-83B5-1D4CD0804904}">
      <dgm:prSet/>
      <dgm:spPr/>
      <dgm:t>
        <a:bodyPr/>
        <a:lstStyle/>
        <a:p>
          <a:endParaRPr lang="sl-SI"/>
        </a:p>
      </dgm:t>
    </dgm:pt>
    <dgm:pt modelId="{B39C95F5-B074-42B1-96AE-1ED4841625D5}">
      <dgm:prSet/>
      <dgm:spPr/>
      <dgm:t>
        <a:bodyPr/>
        <a:lstStyle/>
        <a:p>
          <a:r>
            <a:rPr lang="sl-SI" dirty="0"/>
            <a:t>Log-Dragomer</a:t>
          </a:r>
        </a:p>
      </dgm:t>
    </dgm:pt>
    <dgm:pt modelId="{3D552ABC-8CB0-4959-A6DF-5800093B641F}" type="parTrans" cxnId="{8DE4BA89-80ED-42DE-BA54-E54E7A606C4C}">
      <dgm:prSet/>
      <dgm:spPr/>
      <dgm:t>
        <a:bodyPr/>
        <a:lstStyle/>
        <a:p>
          <a:endParaRPr lang="sl-SI"/>
        </a:p>
      </dgm:t>
    </dgm:pt>
    <dgm:pt modelId="{2A70B2D7-EDAD-4C48-98C0-C12212CC60F2}" type="sibTrans" cxnId="{8DE4BA89-80ED-42DE-BA54-E54E7A606C4C}">
      <dgm:prSet/>
      <dgm:spPr/>
      <dgm:t>
        <a:bodyPr/>
        <a:lstStyle/>
        <a:p>
          <a:endParaRPr lang="sl-SI"/>
        </a:p>
      </dgm:t>
    </dgm:pt>
    <dgm:pt modelId="{AC465F39-AD73-4C5A-AC72-BE07C2099C7D}">
      <dgm:prSet/>
      <dgm:spPr/>
      <dgm:t>
        <a:bodyPr/>
        <a:lstStyle/>
        <a:p>
          <a:r>
            <a:rPr lang="sl-SI" dirty="0"/>
            <a:t>Vrhnika</a:t>
          </a:r>
        </a:p>
      </dgm:t>
    </dgm:pt>
    <dgm:pt modelId="{7F84E4E5-8BA3-4420-A3C5-A8EBD117B0E4}" type="parTrans" cxnId="{F864D105-6DCC-46A3-A0FF-5802A911B2DC}">
      <dgm:prSet/>
      <dgm:spPr/>
      <dgm:t>
        <a:bodyPr/>
        <a:lstStyle/>
        <a:p>
          <a:endParaRPr lang="sl-SI"/>
        </a:p>
      </dgm:t>
    </dgm:pt>
    <dgm:pt modelId="{BE617A70-85F6-4895-81E2-F2C12DE53DFC}" type="sibTrans" cxnId="{F864D105-6DCC-46A3-A0FF-5802A911B2DC}">
      <dgm:prSet/>
      <dgm:spPr/>
      <dgm:t>
        <a:bodyPr/>
        <a:lstStyle/>
        <a:p>
          <a:endParaRPr lang="sl-SI"/>
        </a:p>
      </dgm:t>
    </dgm:pt>
    <dgm:pt modelId="{7B346CA2-5A22-4B88-BFCA-9141773B74CA}" type="pres">
      <dgm:prSet presAssocID="{77704601-A986-4C83-A508-4DFEFDE172D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A0D1157D-E86B-42E3-863A-6DFBE3FE1878}" type="pres">
      <dgm:prSet presAssocID="{526D649A-6DC7-46B4-AFE0-BE2A2BAD5EE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E2868411-F144-4865-A5FE-E6177242DE7F}" type="pres">
      <dgm:prSet presAssocID="{F2B58FCB-1E34-484F-BA52-8D3F476D48D0}" presName="sibTrans" presStyleLbl="sibTrans2D1" presStyleIdx="0" presStyleCnt="6"/>
      <dgm:spPr/>
      <dgm:t>
        <a:bodyPr/>
        <a:lstStyle/>
        <a:p>
          <a:endParaRPr lang="sl-SI"/>
        </a:p>
      </dgm:t>
    </dgm:pt>
    <dgm:pt modelId="{23ABD6E4-38CB-4A21-8746-510FA7BC0E5A}" type="pres">
      <dgm:prSet presAssocID="{F2B58FCB-1E34-484F-BA52-8D3F476D48D0}" presName="connectorText" presStyleLbl="sibTrans2D1" presStyleIdx="0" presStyleCnt="6"/>
      <dgm:spPr/>
      <dgm:t>
        <a:bodyPr/>
        <a:lstStyle/>
        <a:p>
          <a:endParaRPr lang="sl-SI"/>
        </a:p>
      </dgm:t>
    </dgm:pt>
    <dgm:pt modelId="{0836F891-6A1E-4FB1-9CAF-F8CF01E96448}" type="pres">
      <dgm:prSet presAssocID="{628FEFF4-4F1E-4896-9B7A-AF25FAC27CA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11434AC8-C768-442F-BB09-3D9954EB2823}" type="pres">
      <dgm:prSet presAssocID="{1B88F94B-BCE7-47EF-9608-2D0669CCCE6D}" presName="sibTrans" presStyleLbl="sibTrans2D1" presStyleIdx="1" presStyleCnt="6"/>
      <dgm:spPr/>
      <dgm:t>
        <a:bodyPr/>
        <a:lstStyle/>
        <a:p>
          <a:endParaRPr lang="sl-SI"/>
        </a:p>
      </dgm:t>
    </dgm:pt>
    <dgm:pt modelId="{62E2C2BC-407A-46C5-89F2-F7593772589A}" type="pres">
      <dgm:prSet presAssocID="{1B88F94B-BCE7-47EF-9608-2D0669CCCE6D}" presName="connectorText" presStyleLbl="sibTrans2D1" presStyleIdx="1" presStyleCnt="6"/>
      <dgm:spPr/>
      <dgm:t>
        <a:bodyPr/>
        <a:lstStyle/>
        <a:p>
          <a:endParaRPr lang="sl-SI"/>
        </a:p>
      </dgm:t>
    </dgm:pt>
    <dgm:pt modelId="{D2716A0E-F77B-4F78-B219-721BF71D9D96}" type="pres">
      <dgm:prSet presAssocID="{D42D29B4-F151-4A2A-A703-741D7F70A11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B6BFB5D2-0780-4393-952F-91A2320F7B2F}" type="pres">
      <dgm:prSet presAssocID="{D9D22E33-7E5E-4CB6-AE1E-A185755DA435}" presName="sibTrans" presStyleLbl="sibTrans2D1" presStyleIdx="2" presStyleCnt="6"/>
      <dgm:spPr/>
      <dgm:t>
        <a:bodyPr/>
        <a:lstStyle/>
        <a:p>
          <a:endParaRPr lang="sl-SI"/>
        </a:p>
      </dgm:t>
    </dgm:pt>
    <dgm:pt modelId="{A37F3BCB-8AC0-45AC-8BA3-D94E3F191BCA}" type="pres">
      <dgm:prSet presAssocID="{D9D22E33-7E5E-4CB6-AE1E-A185755DA435}" presName="connectorText" presStyleLbl="sibTrans2D1" presStyleIdx="2" presStyleCnt="6"/>
      <dgm:spPr/>
      <dgm:t>
        <a:bodyPr/>
        <a:lstStyle/>
        <a:p>
          <a:endParaRPr lang="sl-SI"/>
        </a:p>
      </dgm:t>
    </dgm:pt>
    <dgm:pt modelId="{A68B86F3-8476-468C-AB9D-950E32E02061}" type="pres">
      <dgm:prSet presAssocID="{75D2FE8C-605B-4978-B00E-DCA75D7B105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C32685F1-0346-4DD3-8810-A0A32FDBBF10}" type="pres">
      <dgm:prSet presAssocID="{BDB8B64C-B7B4-4396-A2DA-B5A1124817BB}" presName="sibTrans" presStyleLbl="sibTrans2D1" presStyleIdx="3" presStyleCnt="6"/>
      <dgm:spPr/>
      <dgm:t>
        <a:bodyPr/>
        <a:lstStyle/>
        <a:p>
          <a:endParaRPr lang="sl-SI"/>
        </a:p>
      </dgm:t>
    </dgm:pt>
    <dgm:pt modelId="{C1646DA5-BE6B-4C9E-91B4-AE70D29040AD}" type="pres">
      <dgm:prSet presAssocID="{BDB8B64C-B7B4-4396-A2DA-B5A1124817BB}" presName="connectorText" presStyleLbl="sibTrans2D1" presStyleIdx="3" presStyleCnt="6"/>
      <dgm:spPr/>
      <dgm:t>
        <a:bodyPr/>
        <a:lstStyle/>
        <a:p>
          <a:endParaRPr lang="sl-SI"/>
        </a:p>
      </dgm:t>
    </dgm:pt>
    <dgm:pt modelId="{358218C5-6446-4CAD-A311-9D086C5D772D}" type="pres">
      <dgm:prSet presAssocID="{B39C95F5-B074-42B1-96AE-1ED4841625D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84538AAF-E3D1-4CC2-951D-89036177092D}" type="pres">
      <dgm:prSet presAssocID="{2A70B2D7-EDAD-4C48-98C0-C12212CC60F2}" presName="sibTrans" presStyleLbl="sibTrans2D1" presStyleIdx="4" presStyleCnt="6"/>
      <dgm:spPr/>
      <dgm:t>
        <a:bodyPr/>
        <a:lstStyle/>
        <a:p>
          <a:endParaRPr lang="sl-SI"/>
        </a:p>
      </dgm:t>
    </dgm:pt>
    <dgm:pt modelId="{89C26172-2A00-4114-9FB4-A4A5F439DC08}" type="pres">
      <dgm:prSet presAssocID="{2A70B2D7-EDAD-4C48-98C0-C12212CC60F2}" presName="connectorText" presStyleLbl="sibTrans2D1" presStyleIdx="4" presStyleCnt="6"/>
      <dgm:spPr/>
      <dgm:t>
        <a:bodyPr/>
        <a:lstStyle/>
        <a:p>
          <a:endParaRPr lang="sl-SI"/>
        </a:p>
      </dgm:t>
    </dgm:pt>
    <dgm:pt modelId="{5663CDB6-1AC5-4D92-957B-592BAEA6A21B}" type="pres">
      <dgm:prSet presAssocID="{AC465F39-AD73-4C5A-AC72-BE07C2099C7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FF7A187A-6212-45F4-B2D6-0AE1E1CBA161}" type="pres">
      <dgm:prSet presAssocID="{BE617A70-85F6-4895-81E2-F2C12DE53DFC}" presName="sibTrans" presStyleLbl="sibTrans2D1" presStyleIdx="5" presStyleCnt="6"/>
      <dgm:spPr/>
      <dgm:t>
        <a:bodyPr/>
        <a:lstStyle/>
        <a:p>
          <a:endParaRPr lang="sl-SI"/>
        </a:p>
      </dgm:t>
    </dgm:pt>
    <dgm:pt modelId="{BCBFD7DE-5732-4B03-93B4-FA9BD8EFD160}" type="pres">
      <dgm:prSet presAssocID="{BE617A70-85F6-4895-81E2-F2C12DE53DFC}" presName="connectorText" presStyleLbl="sibTrans2D1" presStyleIdx="5" presStyleCnt="6"/>
      <dgm:spPr/>
      <dgm:t>
        <a:bodyPr/>
        <a:lstStyle/>
        <a:p>
          <a:endParaRPr lang="sl-SI"/>
        </a:p>
      </dgm:t>
    </dgm:pt>
  </dgm:ptLst>
  <dgm:cxnLst>
    <dgm:cxn modelId="{F864D105-6DCC-46A3-A0FF-5802A911B2DC}" srcId="{77704601-A986-4C83-A508-4DFEFDE172D8}" destId="{AC465F39-AD73-4C5A-AC72-BE07C2099C7D}" srcOrd="5" destOrd="0" parTransId="{7F84E4E5-8BA3-4420-A3C5-A8EBD117B0E4}" sibTransId="{BE617A70-85F6-4895-81E2-F2C12DE53DFC}"/>
    <dgm:cxn modelId="{9C225584-B2D5-4AA5-8762-31E3AE175F27}" type="presOf" srcId="{F2B58FCB-1E34-484F-BA52-8D3F476D48D0}" destId="{23ABD6E4-38CB-4A21-8746-510FA7BC0E5A}" srcOrd="1" destOrd="0" presId="urn:microsoft.com/office/officeart/2005/8/layout/cycle2"/>
    <dgm:cxn modelId="{64837EE8-9060-4990-88D3-1C0992C8A87E}" type="presOf" srcId="{AC465F39-AD73-4C5A-AC72-BE07C2099C7D}" destId="{5663CDB6-1AC5-4D92-957B-592BAEA6A21B}" srcOrd="0" destOrd="0" presId="urn:microsoft.com/office/officeart/2005/8/layout/cycle2"/>
    <dgm:cxn modelId="{F90D0260-EB5B-4782-9A19-2C9BEB75E643}" type="presOf" srcId="{D9D22E33-7E5E-4CB6-AE1E-A185755DA435}" destId="{A37F3BCB-8AC0-45AC-8BA3-D94E3F191BCA}" srcOrd="1" destOrd="0" presId="urn:microsoft.com/office/officeart/2005/8/layout/cycle2"/>
    <dgm:cxn modelId="{1DBB5B52-EAD5-4662-961A-0799280F8175}" type="presOf" srcId="{F2B58FCB-1E34-484F-BA52-8D3F476D48D0}" destId="{E2868411-F144-4865-A5FE-E6177242DE7F}" srcOrd="0" destOrd="0" presId="urn:microsoft.com/office/officeart/2005/8/layout/cycle2"/>
    <dgm:cxn modelId="{4F47CBBF-3504-4CBD-8159-C0691B33EDC3}" type="presOf" srcId="{BDB8B64C-B7B4-4396-A2DA-B5A1124817BB}" destId="{C1646DA5-BE6B-4C9E-91B4-AE70D29040AD}" srcOrd="1" destOrd="0" presId="urn:microsoft.com/office/officeart/2005/8/layout/cycle2"/>
    <dgm:cxn modelId="{1B73D8D1-6265-49DF-A6DF-9E8A15A179F2}" type="presOf" srcId="{BE617A70-85F6-4895-81E2-F2C12DE53DFC}" destId="{FF7A187A-6212-45F4-B2D6-0AE1E1CBA161}" srcOrd="0" destOrd="0" presId="urn:microsoft.com/office/officeart/2005/8/layout/cycle2"/>
    <dgm:cxn modelId="{6F9F8F0A-B20E-46A2-83B5-1D4CD0804904}" srcId="{77704601-A986-4C83-A508-4DFEFDE172D8}" destId="{75D2FE8C-605B-4978-B00E-DCA75D7B1050}" srcOrd="3" destOrd="0" parTransId="{5E45194B-BB9E-432B-9395-AA7AF34FAF31}" sibTransId="{BDB8B64C-B7B4-4396-A2DA-B5A1124817BB}"/>
    <dgm:cxn modelId="{12F6F74D-F74C-4186-A7C7-1FC2AA8D249C}" type="presOf" srcId="{75D2FE8C-605B-4978-B00E-DCA75D7B1050}" destId="{A68B86F3-8476-468C-AB9D-950E32E02061}" srcOrd="0" destOrd="0" presId="urn:microsoft.com/office/officeart/2005/8/layout/cycle2"/>
    <dgm:cxn modelId="{A4377A3D-EBC5-4454-AD63-AA9B0ED16C7D}" type="presOf" srcId="{1B88F94B-BCE7-47EF-9608-2D0669CCCE6D}" destId="{11434AC8-C768-442F-BB09-3D9954EB2823}" srcOrd="0" destOrd="0" presId="urn:microsoft.com/office/officeart/2005/8/layout/cycle2"/>
    <dgm:cxn modelId="{AE2BD64B-5AE1-400D-89EB-42A8BF9435A8}" type="presOf" srcId="{1B88F94B-BCE7-47EF-9608-2D0669CCCE6D}" destId="{62E2C2BC-407A-46C5-89F2-F7593772589A}" srcOrd="1" destOrd="0" presId="urn:microsoft.com/office/officeart/2005/8/layout/cycle2"/>
    <dgm:cxn modelId="{7A8E295E-3ED4-4A13-8868-572D2839816A}" type="presOf" srcId="{BE617A70-85F6-4895-81E2-F2C12DE53DFC}" destId="{BCBFD7DE-5732-4B03-93B4-FA9BD8EFD160}" srcOrd="1" destOrd="0" presId="urn:microsoft.com/office/officeart/2005/8/layout/cycle2"/>
    <dgm:cxn modelId="{8BCEB20A-8139-4156-8395-BE5ABC82E5B4}" type="presOf" srcId="{D42D29B4-F151-4A2A-A703-741D7F70A112}" destId="{D2716A0E-F77B-4F78-B219-721BF71D9D96}" srcOrd="0" destOrd="0" presId="urn:microsoft.com/office/officeart/2005/8/layout/cycle2"/>
    <dgm:cxn modelId="{07EEB1B1-A0BD-4FD1-8E04-F77E4426402A}" type="presOf" srcId="{BDB8B64C-B7B4-4396-A2DA-B5A1124817BB}" destId="{C32685F1-0346-4DD3-8810-A0A32FDBBF10}" srcOrd="0" destOrd="0" presId="urn:microsoft.com/office/officeart/2005/8/layout/cycle2"/>
    <dgm:cxn modelId="{8EAAE03D-ED63-404B-AD1C-6A7900A53F95}" type="presOf" srcId="{2A70B2D7-EDAD-4C48-98C0-C12212CC60F2}" destId="{84538AAF-E3D1-4CC2-951D-89036177092D}" srcOrd="0" destOrd="0" presId="urn:microsoft.com/office/officeart/2005/8/layout/cycle2"/>
    <dgm:cxn modelId="{8DE4BA89-80ED-42DE-BA54-E54E7A606C4C}" srcId="{77704601-A986-4C83-A508-4DFEFDE172D8}" destId="{B39C95F5-B074-42B1-96AE-1ED4841625D5}" srcOrd="4" destOrd="0" parTransId="{3D552ABC-8CB0-4959-A6DF-5800093B641F}" sibTransId="{2A70B2D7-EDAD-4C48-98C0-C12212CC60F2}"/>
    <dgm:cxn modelId="{548D749F-7057-425C-8393-AEB841093153}" type="presOf" srcId="{B39C95F5-B074-42B1-96AE-1ED4841625D5}" destId="{358218C5-6446-4CAD-A311-9D086C5D772D}" srcOrd="0" destOrd="0" presId="urn:microsoft.com/office/officeart/2005/8/layout/cycle2"/>
    <dgm:cxn modelId="{B501E501-DD17-4378-BE1D-10EFA914240D}" srcId="{77704601-A986-4C83-A508-4DFEFDE172D8}" destId="{628FEFF4-4F1E-4896-9B7A-AF25FAC27CA4}" srcOrd="1" destOrd="0" parTransId="{DF6FE840-C187-41A0-ABB0-89D3A5C0A19F}" sibTransId="{1B88F94B-BCE7-47EF-9608-2D0669CCCE6D}"/>
    <dgm:cxn modelId="{27E864AB-23E1-4F17-8C26-A797E8A63214}" type="presOf" srcId="{526D649A-6DC7-46B4-AFE0-BE2A2BAD5EE5}" destId="{A0D1157D-E86B-42E3-863A-6DFBE3FE1878}" srcOrd="0" destOrd="0" presId="urn:microsoft.com/office/officeart/2005/8/layout/cycle2"/>
    <dgm:cxn modelId="{841B49DD-B8BB-4270-9DDE-8C7AF03978D4}" type="presOf" srcId="{D9D22E33-7E5E-4CB6-AE1E-A185755DA435}" destId="{B6BFB5D2-0780-4393-952F-91A2320F7B2F}" srcOrd="0" destOrd="0" presId="urn:microsoft.com/office/officeart/2005/8/layout/cycle2"/>
    <dgm:cxn modelId="{D937982A-D4F4-4D21-BA1B-0A9E595DB311}" srcId="{77704601-A986-4C83-A508-4DFEFDE172D8}" destId="{526D649A-6DC7-46B4-AFE0-BE2A2BAD5EE5}" srcOrd="0" destOrd="0" parTransId="{41A54110-39DC-40CA-9A42-A20751F2D9D3}" sibTransId="{F2B58FCB-1E34-484F-BA52-8D3F476D48D0}"/>
    <dgm:cxn modelId="{29F551F0-4AC8-4E92-B9E4-5038F98EA345}" srcId="{77704601-A986-4C83-A508-4DFEFDE172D8}" destId="{D42D29B4-F151-4A2A-A703-741D7F70A112}" srcOrd="2" destOrd="0" parTransId="{387FD054-7CE8-4949-AD51-57C0CEF39DB6}" sibTransId="{D9D22E33-7E5E-4CB6-AE1E-A185755DA435}"/>
    <dgm:cxn modelId="{E06C7842-FF57-4B86-A65C-853268FCFCAD}" type="presOf" srcId="{628FEFF4-4F1E-4896-9B7A-AF25FAC27CA4}" destId="{0836F891-6A1E-4FB1-9CAF-F8CF01E96448}" srcOrd="0" destOrd="0" presId="urn:microsoft.com/office/officeart/2005/8/layout/cycle2"/>
    <dgm:cxn modelId="{B152C9A8-397F-4274-9455-CB17EA4CB0BC}" type="presOf" srcId="{77704601-A986-4C83-A508-4DFEFDE172D8}" destId="{7B346CA2-5A22-4B88-BFCA-9141773B74CA}" srcOrd="0" destOrd="0" presId="urn:microsoft.com/office/officeart/2005/8/layout/cycle2"/>
    <dgm:cxn modelId="{2611067E-4A54-4882-AB82-C1103BF361BE}" type="presOf" srcId="{2A70B2D7-EDAD-4C48-98C0-C12212CC60F2}" destId="{89C26172-2A00-4114-9FB4-A4A5F439DC08}" srcOrd="1" destOrd="0" presId="urn:microsoft.com/office/officeart/2005/8/layout/cycle2"/>
    <dgm:cxn modelId="{A07A8CDE-9975-4C8B-BAFB-5DEBEEA797FF}" type="presParOf" srcId="{7B346CA2-5A22-4B88-BFCA-9141773B74CA}" destId="{A0D1157D-E86B-42E3-863A-6DFBE3FE1878}" srcOrd="0" destOrd="0" presId="urn:microsoft.com/office/officeart/2005/8/layout/cycle2"/>
    <dgm:cxn modelId="{64D58E74-48A3-4687-95A0-D96B84AC6F24}" type="presParOf" srcId="{7B346CA2-5A22-4B88-BFCA-9141773B74CA}" destId="{E2868411-F144-4865-A5FE-E6177242DE7F}" srcOrd="1" destOrd="0" presId="urn:microsoft.com/office/officeart/2005/8/layout/cycle2"/>
    <dgm:cxn modelId="{8F87B44D-FB9F-4FC1-9596-8EBBBC087EC9}" type="presParOf" srcId="{E2868411-F144-4865-A5FE-E6177242DE7F}" destId="{23ABD6E4-38CB-4A21-8746-510FA7BC0E5A}" srcOrd="0" destOrd="0" presId="urn:microsoft.com/office/officeart/2005/8/layout/cycle2"/>
    <dgm:cxn modelId="{302E332A-A91D-49A4-9638-C9A566CEC0FD}" type="presParOf" srcId="{7B346CA2-5A22-4B88-BFCA-9141773B74CA}" destId="{0836F891-6A1E-4FB1-9CAF-F8CF01E96448}" srcOrd="2" destOrd="0" presId="urn:microsoft.com/office/officeart/2005/8/layout/cycle2"/>
    <dgm:cxn modelId="{C68C924A-12FD-43FB-B053-181C2F160CA6}" type="presParOf" srcId="{7B346CA2-5A22-4B88-BFCA-9141773B74CA}" destId="{11434AC8-C768-442F-BB09-3D9954EB2823}" srcOrd="3" destOrd="0" presId="urn:microsoft.com/office/officeart/2005/8/layout/cycle2"/>
    <dgm:cxn modelId="{74D9CE8E-99CF-4D16-871B-54E9682A670A}" type="presParOf" srcId="{11434AC8-C768-442F-BB09-3D9954EB2823}" destId="{62E2C2BC-407A-46C5-89F2-F7593772589A}" srcOrd="0" destOrd="0" presId="urn:microsoft.com/office/officeart/2005/8/layout/cycle2"/>
    <dgm:cxn modelId="{F64AFA96-2573-4A38-A5FC-684378517F32}" type="presParOf" srcId="{7B346CA2-5A22-4B88-BFCA-9141773B74CA}" destId="{D2716A0E-F77B-4F78-B219-721BF71D9D96}" srcOrd="4" destOrd="0" presId="urn:microsoft.com/office/officeart/2005/8/layout/cycle2"/>
    <dgm:cxn modelId="{6F35A05B-875E-4D6C-B7D7-1319C72AD6A6}" type="presParOf" srcId="{7B346CA2-5A22-4B88-BFCA-9141773B74CA}" destId="{B6BFB5D2-0780-4393-952F-91A2320F7B2F}" srcOrd="5" destOrd="0" presId="urn:microsoft.com/office/officeart/2005/8/layout/cycle2"/>
    <dgm:cxn modelId="{6DACCB91-68D7-4C47-A641-A59457648766}" type="presParOf" srcId="{B6BFB5D2-0780-4393-952F-91A2320F7B2F}" destId="{A37F3BCB-8AC0-45AC-8BA3-D94E3F191BCA}" srcOrd="0" destOrd="0" presId="urn:microsoft.com/office/officeart/2005/8/layout/cycle2"/>
    <dgm:cxn modelId="{403F859E-FEF3-4187-9CFD-4238FB5F3776}" type="presParOf" srcId="{7B346CA2-5A22-4B88-BFCA-9141773B74CA}" destId="{A68B86F3-8476-468C-AB9D-950E32E02061}" srcOrd="6" destOrd="0" presId="urn:microsoft.com/office/officeart/2005/8/layout/cycle2"/>
    <dgm:cxn modelId="{7D208033-B7BF-4B51-8AC5-BF01369624BF}" type="presParOf" srcId="{7B346CA2-5A22-4B88-BFCA-9141773B74CA}" destId="{C32685F1-0346-4DD3-8810-A0A32FDBBF10}" srcOrd="7" destOrd="0" presId="urn:microsoft.com/office/officeart/2005/8/layout/cycle2"/>
    <dgm:cxn modelId="{96723E1A-0E34-4BDE-8BB9-862FD9038735}" type="presParOf" srcId="{C32685F1-0346-4DD3-8810-A0A32FDBBF10}" destId="{C1646DA5-BE6B-4C9E-91B4-AE70D29040AD}" srcOrd="0" destOrd="0" presId="urn:microsoft.com/office/officeart/2005/8/layout/cycle2"/>
    <dgm:cxn modelId="{004950ED-DB62-4B94-9E5D-113F52F26B2C}" type="presParOf" srcId="{7B346CA2-5A22-4B88-BFCA-9141773B74CA}" destId="{358218C5-6446-4CAD-A311-9D086C5D772D}" srcOrd="8" destOrd="0" presId="urn:microsoft.com/office/officeart/2005/8/layout/cycle2"/>
    <dgm:cxn modelId="{7F2E8150-556B-4780-9BB1-6FD6BF65EA29}" type="presParOf" srcId="{7B346CA2-5A22-4B88-BFCA-9141773B74CA}" destId="{84538AAF-E3D1-4CC2-951D-89036177092D}" srcOrd="9" destOrd="0" presId="urn:microsoft.com/office/officeart/2005/8/layout/cycle2"/>
    <dgm:cxn modelId="{502A2DA5-2CC3-4840-8D1C-72D5F31E0587}" type="presParOf" srcId="{84538AAF-E3D1-4CC2-951D-89036177092D}" destId="{89C26172-2A00-4114-9FB4-A4A5F439DC08}" srcOrd="0" destOrd="0" presId="urn:microsoft.com/office/officeart/2005/8/layout/cycle2"/>
    <dgm:cxn modelId="{4BAA4A30-3711-4072-8D59-D3E2CE54B766}" type="presParOf" srcId="{7B346CA2-5A22-4B88-BFCA-9141773B74CA}" destId="{5663CDB6-1AC5-4D92-957B-592BAEA6A21B}" srcOrd="10" destOrd="0" presId="urn:microsoft.com/office/officeart/2005/8/layout/cycle2"/>
    <dgm:cxn modelId="{C05E3013-DE6B-47E9-BA18-684DBEA509E3}" type="presParOf" srcId="{7B346CA2-5A22-4B88-BFCA-9141773B74CA}" destId="{FF7A187A-6212-45F4-B2D6-0AE1E1CBA161}" srcOrd="11" destOrd="0" presId="urn:microsoft.com/office/officeart/2005/8/layout/cycle2"/>
    <dgm:cxn modelId="{D068C270-5381-4A91-B725-1B11806B1CF6}" type="presParOf" srcId="{FF7A187A-6212-45F4-B2D6-0AE1E1CBA161}" destId="{BCBFD7DE-5732-4B03-93B4-FA9BD8EFD16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E95947-E259-4E0A-8EA3-02BC83A7E0F3}" type="doc">
      <dgm:prSet loTypeId="urn:microsoft.com/office/officeart/2005/8/layout/vList6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sl-SI"/>
        </a:p>
      </dgm:t>
    </dgm:pt>
    <dgm:pt modelId="{5B9DF441-4781-4978-85FC-7D7BBFEA018D}">
      <dgm:prSet/>
      <dgm:spPr/>
      <dgm:t>
        <a:bodyPr/>
        <a:lstStyle/>
        <a:p>
          <a:pPr algn="l"/>
          <a:r>
            <a:rPr lang="sl-SI" dirty="0"/>
            <a:t>Kmetijski sklad EKSRP		</a:t>
          </a:r>
        </a:p>
      </dgm:t>
    </dgm:pt>
    <dgm:pt modelId="{6BCF6587-6824-4C39-A9E7-07CAA0FB0DBB}" type="parTrans" cxnId="{4742A740-E7AD-45F9-8639-420618672EE1}">
      <dgm:prSet/>
      <dgm:spPr/>
      <dgm:t>
        <a:bodyPr/>
        <a:lstStyle/>
        <a:p>
          <a:endParaRPr lang="sl-SI"/>
        </a:p>
      </dgm:t>
    </dgm:pt>
    <dgm:pt modelId="{56D2E105-1509-4A2E-B0CD-6F2B71716B28}" type="sibTrans" cxnId="{4742A740-E7AD-45F9-8639-420618672EE1}">
      <dgm:prSet/>
      <dgm:spPr/>
      <dgm:t>
        <a:bodyPr/>
        <a:lstStyle/>
        <a:p>
          <a:endParaRPr lang="sl-SI"/>
        </a:p>
      </dgm:t>
    </dgm:pt>
    <dgm:pt modelId="{F93947C6-6289-49D7-88B5-33A6D8DCF730}">
      <dgm:prSet/>
      <dgm:spPr/>
      <dgm:t>
        <a:bodyPr/>
        <a:lstStyle/>
        <a:p>
          <a:pPr algn="l"/>
          <a:r>
            <a:rPr lang="sl-SI" dirty="0"/>
            <a:t>Regionalni sklad ESRR		</a:t>
          </a:r>
        </a:p>
      </dgm:t>
    </dgm:pt>
    <dgm:pt modelId="{C47F8338-DF2C-459D-91F0-2F02A1121190}" type="parTrans" cxnId="{DE879436-68B7-4752-BB04-9EB25A36DE69}">
      <dgm:prSet/>
      <dgm:spPr/>
      <dgm:t>
        <a:bodyPr/>
        <a:lstStyle/>
        <a:p>
          <a:endParaRPr lang="sl-SI"/>
        </a:p>
      </dgm:t>
    </dgm:pt>
    <dgm:pt modelId="{97600A86-3239-43DE-8D8B-B5AA547012CD}" type="sibTrans" cxnId="{DE879436-68B7-4752-BB04-9EB25A36DE69}">
      <dgm:prSet/>
      <dgm:spPr/>
      <dgm:t>
        <a:bodyPr/>
        <a:lstStyle/>
        <a:p>
          <a:endParaRPr lang="sl-SI"/>
        </a:p>
      </dgm:t>
    </dgm:pt>
    <dgm:pt modelId="{AB4D744C-5582-4862-8BD7-CA9712B5F967}">
      <dgm:prSet custT="1"/>
      <dgm:spPr/>
      <dgm:t>
        <a:bodyPr anchor="ctr"/>
        <a:lstStyle/>
        <a:p>
          <a:pPr>
            <a:buNone/>
          </a:pPr>
          <a:r>
            <a:rPr lang="sl-SI" sz="2400" dirty="0"/>
            <a:t>Vrhnika, Verd, Borovnica,</a:t>
          </a:r>
        </a:p>
      </dgm:t>
    </dgm:pt>
    <dgm:pt modelId="{5DE22981-E4AB-4684-81D1-B720E60AFE15}" type="parTrans" cxnId="{3722668B-959A-4D57-936A-1BA087D83733}">
      <dgm:prSet/>
      <dgm:spPr/>
      <dgm:t>
        <a:bodyPr/>
        <a:lstStyle/>
        <a:p>
          <a:endParaRPr lang="sl-SI"/>
        </a:p>
      </dgm:t>
    </dgm:pt>
    <dgm:pt modelId="{67C3A29A-69CF-45AE-B520-F21DDE3A4A7F}" type="sibTrans" cxnId="{3722668B-959A-4D57-936A-1BA087D83733}">
      <dgm:prSet/>
      <dgm:spPr/>
      <dgm:t>
        <a:bodyPr/>
        <a:lstStyle/>
        <a:p>
          <a:endParaRPr lang="sl-SI"/>
        </a:p>
      </dgm:t>
    </dgm:pt>
    <dgm:pt modelId="{D98299BC-8BA6-49DD-96CD-3A9DA40F124F}">
      <dgm:prSet custT="1"/>
      <dgm:spPr/>
      <dgm:t>
        <a:bodyPr anchor="ctr"/>
        <a:lstStyle/>
        <a:p>
          <a:pPr algn="ctr">
            <a:buNone/>
          </a:pPr>
          <a:r>
            <a:rPr lang="sl-SI" sz="2400" dirty="0"/>
            <a:t>Celotno območje LAS</a:t>
          </a:r>
        </a:p>
      </dgm:t>
    </dgm:pt>
    <dgm:pt modelId="{D61C63AF-1A78-4F3A-8821-4D019C3D1D6B}" type="parTrans" cxnId="{B2F5A87F-2F88-4C1B-8CC4-C43CAC871751}">
      <dgm:prSet/>
      <dgm:spPr/>
      <dgm:t>
        <a:bodyPr/>
        <a:lstStyle/>
        <a:p>
          <a:endParaRPr lang="sl-SI"/>
        </a:p>
      </dgm:t>
    </dgm:pt>
    <dgm:pt modelId="{D73FB9AC-B0AC-42A7-9CA7-B678CF2784AF}" type="sibTrans" cxnId="{B2F5A87F-2F88-4C1B-8CC4-C43CAC871751}">
      <dgm:prSet/>
      <dgm:spPr/>
      <dgm:t>
        <a:bodyPr/>
        <a:lstStyle/>
        <a:p>
          <a:endParaRPr lang="sl-SI"/>
        </a:p>
      </dgm:t>
    </dgm:pt>
    <dgm:pt modelId="{26EB3986-3F0C-41C1-99A5-97B452ACD42D}">
      <dgm:prSet custT="1"/>
      <dgm:spPr/>
      <dgm:t>
        <a:bodyPr anchor="ctr"/>
        <a:lstStyle/>
        <a:p>
          <a:pPr>
            <a:buNone/>
          </a:pPr>
          <a:r>
            <a:rPr lang="sl-SI" sz="2400" dirty="0"/>
            <a:t>Dobrova-Polhov Gradec,</a:t>
          </a:r>
        </a:p>
      </dgm:t>
    </dgm:pt>
    <dgm:pt modelId="{D9D9381D-5C84-4B6B-9943-05FCA28EFAE3}" type="parTrans" cxnId="{C271205E-A2FD-4519-AABC-D87AF7A2C77F}">
      <dgm:prSet/>
      <dgm:spPr/>
      <dgm:t>
        <a:bodyPr/>
        <a:lstStyle/>
        <a:p>
          <a:endParaRPr lang="sl-SI"/>
        </a:p>
      </dgm:t>
    </dgm:pt>
    <dgm:pt modelId="{7750E3EF-E53F-4795-9781-76ED0B4EEDB3}" type="sibTrans" cxnId="{C271205E-A2FD-4519-AABC-D87AF7A2C77F}">
      <dgm:prSet/>
      <dgm:spPr/>
      <dgm:t>
        <a:bodyPr/>
        <a:lstStyle/>
        <a:p>
          <a:endParaRPr lang="sl-SI"/>
        </a:p>
      </dgm:t>
    </dgm:pt>
    <dgm:pt modelId="{AAD83015-085F-417C-8445-98AF3518EBAA}">
      <dgm:prSet custT="1"/>
      <dgm:spPr/>
      <dgm:t>
        <a:bodyPr anchor="ctr"/>
        <a:lstStyle/>
        <a:p>
          <a:pPr>
            <a:buNone/>
          </a:pPr>
          <a:r>
            <a:rPr lang="sl-SI" sz="2400" dirty="0"/>
            <a:t>Horjul, Dragomer, Log,</a:t>
          </a:r>
        </a:p>
      </dgm:t>
    </dgm:pt>
    <dgm:pt modelId="{DCA0A0D0-1093-49D3-B48A-1DF1A617C304}" type="parTrans" cxnId="{5167D31B-20B5-4C40-965B-E435E52CA3AD}">
      <dgm:prSet/>
      <dgm:spPr/>
      <dgm:t>
        <a:bodyPr/>
        <a:lstStyle/>
        <a:p>
          <a:endParaRPr lang="sl-SI"/>
        </a:p>
      </dgm:t>
    </dgm:pt>
    <dgm:pt modelId="{2941E65D-3AF4-43CE-937D-B0EA0700CA58}" type="sibTrans" cxnId="{5167D31B-20B5-4C40-965B-E435E52CA3AD}">
      <dgm:prSet/>
      <dgm:spPr/>
      <dgm:t>
        <a:bodyPr/>
        <a:lstStyle/>
        <a:p>
          <a:endParaRPr lang="sl-SI"/>
        </a:p>
      </dgm:t>
    </dgm:pt>
    <dgm:pt modelId="{3F37781E-7776-4919-AA5E-4A1DEBD50B3A}">
      <dgm:prSet custT="1"/>
      <dgm:spPr/>
      <dgm:t>
        <a:bodyPr anchor="ctr"/>
        <a:lstStyle/>
        <a:p>
          <a:pPr>
            <a:buNone/>
          </a:pPr>
          <a:r>
            <a:rPr lang="sl-SI" sz="2400" dirty="0"/>
            <a:t>Brezovica, Jezero,</a:t>
          </a:r>
        </a:p>
      </dgm:t>
    </dgm:pt>
    <dgm:pt modelId="{1C266E01-9F71-406E-8600-A556FB2835C2}" type="parTrans" cxnId="{0388815C-D4B7-42E7-BA37-564A3DD85F1E}">
      <dgm:prSet/>
      <dgm:spPr/>
      <dgm:t>
        <a:bodyPr/>
        <a:lstStyle/>
        <a:p>
          <a:endParaRPr lang="sl-SI"/>
        </a:p>
      </dgm:t>
    </dgm:pt>
    <dgm:pt modelId="{300FF490-4677-4723-9C81-C9A382ED82A1}" type="sibTrans" cxnId="{0388815C-D4B7-42E7-BA37-564A3DD85F1E}">
      <dgm:prSet/>
      <dgm:spPr/>
      <dgm:t>
        <a:bodyPr/>
        <a:lstStyle/>
        <a:p>
          <a:endParaRPr lang="sl-SI"/>
        </a:p>
      </dgm:t>
    </dgm:pt>
    <dgm:pt modelId="{7EE0772A-8360-4CF6-ADEE-B674B135D3D6}">
      <dgm:prSet custT="1"/>
      <dgm:spPr/>
      <dgm:t>
        <a:bodyPr anchor="ctr"/>
        <a:lstStyle/>
        <a:p>
          <a:pPr>
            <a:buNone/>
          </a:pPr>
          <a:r>
            <a:rPr lang="sl-SI" sz="2400" dirty="0"/>
            <a:t>Notranje Gorice, Vnanje</a:t>
          </a:r>
        </a:p>
      </dgm:t>
    </dgm:pt>
    <dgm:pt modelId="{DC5BF750-D7D9-47AD-82DB-C03DBC275EB0}" type="parTrans" cxnId="{F4C65706-A94D-4D39-B783-32380955CD8F}">
      <dgm:prSet/>
      <dgm:spPr/>
      <dgm:t>
        <a:bodyPr/>
        <a:lstStyle/>
        <a:p>
          <a:endParaRPr lang="sl-SI"/>
        </a:p>
      </dgm:t>
    </dgm:pt>
    <dgm:pt modelId="{575E292A-D62F-4F63-8C9A-2AFD23BAF5D2}" type="sibTrans" cxnId="{F4C65706-A94D-4D39-B783-32380955CD8F}">
      <dgm:prSet/>
      <dgm:spPr/>
      <dgm:t>
        <a:bodyPr/>
        <a:lstStyle/>
        <a:p>
          <a:endParaRPr lang="sl-SI"/>
        </a:p>
      </dgm:t>
    </dgm:pt>
    <dgm:pt modelId="{04D90D3D-B0B0-408B-9BF4-C53D3531A422}">
      <dgm:prSet custT="1"/>
      <dgm:spPr/>
      <dgm:t>
        <a:bodyPr anchor="ctr"/>
        <a:lstStyle/>
        <a:p>
          <a:pPr>
            <a:buNone/>
          </a:pPr>
          <a:r>
            <a:rPr lang="sl-SI" sz="2400" dirty="0"/>
            <a:t>Gorice, Rakitna</a:t>
          </a:r>
        </a:p>
      </dgm:t>
    </dgm:pt>
    <dgm:pt modelId="{BEEF8F79-FFB6-4AD7-A2F6-D75E66E29194}" type="parTrans" cxnId="{EC533590-9761-41B5-BBAA-65E202B6F39F}">
      <dgm:prSet/>
      <dgm:spPr/>
      <dgm:t>
        <a:bodyPr/>
        <a:lstStyle/>
        <a:p>
          <a:endParaRPr lang="sl-SI"/>
        </a:p>
      </dgm:t>
    </dgm:pt>
    <dgm:pt modelId="{0B73D05E-3989-421E-BADD-5EB535A54839}" type="sibTrans" cxnId="{EC533590-9761-41B5-BBAA-65E202B6F39F}">
      <dgm:prSet/>
      <dgm:spPr/>
      <dgm:t>
        <a:bodyPr/>
        <a:lstStyle/>
        <a:p>
          <a:endParaRPr lang="sl-SI"/>
        </a:p>
      </dgm:t>
    </dgm:pt>
    <dgm:pt modelId="{906A2C19-C9B9-4B09-ADB9-4C94323004F8}">
      <dgm:prSet/>
      <dgm:spPr/>
      <dgm:t>
        <a:bodyPr/>
        <a:lstStyle/>
        <a:p>
          <a:r>
            <a:rPr lang="sl-SI" dirty="0"/>
            <a:t>Izjema		</a:t>
          </a:r>
        </a:p>
      </dgm:t>
    </dgm:pt>
    <dgm:pt modelId="{B3EA9D34-B714-45DE-A9AE-CF5EF1A4F4A7}" type="parTrans" cxnId="{7D448BE5-8284-43EA-AF4F-E720E2C86BB2}">
      <dgm:prSet/>
      <dgm:spPr/>
      <dgm:t>
        <a:bodyPr/>
        <a:lstStyle/>
        <a:p>
          <a:endParaRPr lang="sl-SI"/>
        </a:p>
      </dgm:t>
    </dgm:pt>
    <dgm:pt modelId="{A4C25668-9B06-48A6-890C-89AE1BEFD70A}" type="sibTrans" cxnId="{7D448BE5-8284-43EA-AF4F-E720E2C86BB2}">
      <dgm:prSet/>
      <dgm:spPr/>
      <dgm:t>
        <a:bodyPr/>
        <a:lstStyle/>
        <a:p>
          <a:endParaRPr lang="sl-SI"/>
        </a:p>
      </dgm:t>
    </dgm:pt>
    <dgm:pt modelId="{5AE2C870-54BC-4722-8C59-C42989A373E2}">
      <dgm:prSet custT="1"/>
      <dgm:spPr/>
      <dgm:t>
        <a:bodyPr/>
        <a:lstStyle/>
        <a:p>
          <a:pPr algn="l">
            <a:buNone/>
          </a:pPr>
          <a:r>
            <a:rPr lang="sl-SI" sz="2400" dirty="0"/>
            <a:t>Stroški promocije, območje Slovenije</a:t>
          </a:r>
          <a:endParaRPr lang="sl-SI" sz="1900" dirty="0"/>
        </a:p>
      </dgm:t>
    </dgm:pt>
    <dgm:pt modelId="{0E8D72A2-F217-4449-97FE-4F22F9C96397}" type="parTrans" cxnId="{8B39CD90-18F1-4BAF-8B2C-7C969F37BA08}">
      <dgm:prSet/>
      <dgm:spPr/>
      <dgm:t>
        <a:bodyPr/>
        <a:lstStyle/>
        <a:p>
          <a:endParaRPr lang="sl-SI"/>
        </a:p>
      </dgm:t>
    </dgm:pt>
    <dgm:pt modelId="{055E411D-25F5-4A47-A136-FD1CA91B55DB}" type="sibTrans" cxnId="{8B39CD90-18F1-4BAF-8B2C-7C969F37BA08}">
      <dgm:prSet/>
      <dgm:spPr/>
      <dgm:t>
        <a:bodyPr/>
        <a:lstStyle/>
        <a:p>
          <a:endParaRPr lang="sl-SI"/>
        </a:p>
      </dgm:t>
    </dgm:pt>
    <dgm:pt modelId="{C0CFA9DE-2575-4FA5-A8A7-7C5983553AED}" type="pres">
      <dgm:prSet presAssocID="{11E95947-E259-4E0A-8EA3-02BC83A7E0F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sl-SI"/>
        </a:p>
      </dgm:t>
    </dgm:pt>
    <dgm:pt modelId="{F6768143-7A19-4825-813E-AB6A829D7E9A}" type="pres">
      <dgm:prSet presAssocID="{5B9DF441-4781-4978-85FC-7D7BBFEA018D}" presName="linNode" presStyleCnt="0"/>
      <dgm:spPr/>
    </dgm:pt>
    <dgm:pt modelId="{10CB0582-5345-4DF5-B18B-B540D22DA429}" type="pres">
      <dgm:prSet presAssocID="{5B9DF441-4781-4978-85FC-7D7BBFEA018D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72581D38-9E2D-4E88-9D57-F4C7E08D4BB1}" type="pres">
      <dgm:prSet presAssocID="{5B9DF441-4781-4978-85FC-7D7BBFEA018D}" presName="childShp" presStyleLbl="bgAccFollowNode1" presStyleIdx="0" presStyleCnt="3" custScaleY="127669" custLinFactNeighborX="-58" custLinFactNeighborY="-2135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86091C4-55E4-4258-93E0-52851EF91E4D}" type="pres">
      <dgm:prSet presAssocID="{56D2E105-1509-4A2E-B0CD-6F2B71716B28}" presName="spacing" presStyleCnt="0"/>
      <dgm:spPr/>
    </dgm:pt>
    <dgm:pt modelId="{6DAFDF01-6241-414C-BB82-FDAFD62EA288}" type="pres">
      <dgm:prSet presAssocID="{F93947C6-6289-49D7-88B5-33A6D8DCF730}" presName="linNode" presStyleCnt="0"/>
      <dgm:spPr/>
    </dgm:pt>
    <dgm:pt modelId="{FBBF99B2-9C63-4919-BFAE-1F6B1D1CB799}" type="pres">
      <dgm:prSet presAssocID="{F93947C6-6289-49D7-88B5-33A6D8DCF730}" presName="parentShp" presStyleLbl="node1" presStyleIdx="1" presStyleCnt="3" custLinFactNeighborX="324" custLinFactNeighborY="-5058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0A7FF885-953E-460B-90B4-5680AC9B4C03}" type="pres">
      <dgm:prSet presAssocID="{F93947C6-6289-49D7-88B5-33A6D8DCF730}" presName="childShp" presStyleLbl="bgAccFollowNode1" presStyleIdx="1" presStyleCnt="3" custScaleY="474213" custLinFactNeighborX="5396" custLinFactNeighborY="-224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4A026AC-A369-4294-812B-EC9907DD9EDC}" type="pres">
      <dgm:prSet presAssocID="{97600A86-3239-43DE-8D8B-B5AA547012CD}" presName="spacing" presStyleCnt="0"/>
      <dgm:spPr/>
    </dgm:pt>
    <dgm:pt modelId="{6A9C729E-898D-41B4-AEDC-DDFA59109170}" type="pres">
      <dgm:prSet presAssocID="{906A2C19-C9B9-4B09-ADB9-4C94323004F8}" presName="linNode" presStyleCnt="0"/>
      <dgm:spPr/>
    </dgm:pt>
    <dgm:pt modelId="{3A954EA6-B0B9-4305-8142-630EBBA0B172}" type="pres">
      <dgm:prSet presAssocID="{906A2C19-C9B9-4B09-ADB9-4C94323004F8}" presName="parentShp" presStyleLbl="node1" presStyleIdx="2" presStyleCnt="3" custLinFactNeighborX="-810" custLinFactNeighborY="-358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4FB6C8F9-B633-4D86-883A-BC993C23E96D}" type="pres">
      <dgm:prSet presAssocID="{906A2C19-C9B9-4B09-ADB9-4C94323004F8}" presName="childShp" presStyleLbl="bgAccFollowNode1" presStyleIdx="2" presStyleCnt="3" custScaleY="86113" custLinFactNeighborX="-58" custLinFactNeighborY="-450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1FE3D5B3-5056-43D0-87D7-DC9EF58AF20D}" type="presOf" srcId="{5B9DF441-4781-4978-85FC-7D7BBFEA018D}" destId="{10CB0582-5345-4DF5-B18B-B540D22DA429}" srcOrd="0" destOrd="0" presId="urn:microsoft.com/office/officeart/2005/8/layout/vList6"/>
    <dgm:cxn modelId="{B2F5A87F-2F88-4C1B-8CC4-C43CAC871751}" srcId="{5B9DF441-4781-4978-85FC-7D7BBFEA018D}" destId="{D98299BC-8BA6-49DD-96CD-3A9DA40F124F}" srcOrd="0" destOrd="0" parTransId="{D61C63AF-1A78-4F3A-8821-4D019C3D1D6B}" sibTransId="{D73FB9AC-B0AC-42A7-9CA7-B678CF2784AF}"/>
    <dgm:cxn modelId="{7D448BE5-8284-43EA-AF4F-E720E2C86BB2}" srcId="{11E95947-E259-4E0A-8EA3-02BC83A7E0F3}" destId="{906A2C19-C9B9-4B09-ADB9-4C94323004F8}" srcOrd="2" destOrd="0" parTransId="{B3EA9D34-B714-45DE-A9AE-CF5EF1A4F4A7}" sibTransId="{A4C25668-9B06-48A6-890C-89AE1BEFD70A}"/>
    <dgm:cxn modelId="{83DA7B38-7546-43FA-9414-135EDA66DF41}" type="presOf" srcId="{04D90D3D-B0B0-408B-9BF4-C53D3531A422}" destId="{0A7FF885-953E-460B-90B4-5680AC9B4C03}" srcOrd="0" destOrd="5" presId="urn:microsoft.com/office/officeart/2005/8/layout/vList6"/>
    <dgm:cxn modelId="{76BA141A-0305-4539-B444-BB809460AFB6}" type="presOf" srcId="{AAD83015-085F-417C-8445-98AF3518EBAA}" destId="{0A7FF885-953E-460B-90B4-5680AC9B4C03}" srcOrd="0" destOrd="2" presId="urn:microsoft.com/office/officeart/2005/8/layout/vList6"/>
    <dgm:cxn modelId="{ADE07174-D9C7-46EA-B95C-A8814B73E18C}" type="presOf" srcId="{906A2C19-C9B9-4B09-ADB9-4C94323004F8}" destId="{3A954EA6-B0B9-4305-8142-630EBBA0B172}" srcOrd="0" destOrd="0" presId="urn:microsoft.com/office/officeart/2005/8/layout/vList6"/>
    <dgm:cxn modelId="{91B1F5AD-4B18-46DA-8415-DA875C919156}" type="presOf" srcId="{AB4D744C-5582-4862-8BD7-CA9712B5F967}" destId="{0A7FF885-953E-460B-90B4-5680AC9B4C03}" srcOrd="0" destOrd="0" presId="urn:microsoft.com/office/officeart/2005/8/layout/vList6"/>
    <dgm:cxn modelId="{DE879436-68B7-4752-BB04-9EB25A36DE69}" srcId="{11E95947-E259-4E0A-8EA3-02BC83A7E0F3}" destId="{F93947C6-6289-49D7-88B5-33A6D8DCF730}" srcOrd="1" destOrd="0" parTransId="{C47F8338-DF2C-459D-91F0-2F02A1121190}" sibTransId="{97600A86-3239-43DE-8D8B-B5AA547012CD}"/>
    <dgm:cxn modelId="{039CEA42-7F57-408D-A688-140D56AF5E5F}" type="presOf" srcId="{F93947C6-6289-49D7-88B5-33A6D8DCF730}" destId="{FBBF99B2-9C63-4919-BFAE-1F6B1D1CB799}" srcOrd="0" destOrd="0" presId="urn:microsoft.com/office/officeart/2005/8/layout/vList6"/>
    <dgm:cxn modelId="{DDB2333F-2B3B-439C-8E56-7223DC5277C4}" type="presOf" srcId="{5AE2C870-54BC-4722-8C59-C42989A373E2}" destId="{4FB6C8F9-B633-4D86-883A-BC993C23E96D}" srcOrd="0" destOrd="0" presId="urn:microsoft.com/office/officeart/2005/8/layout/vList6"/>
    <dgm:cxn modelId="{C271205E-A2FD-4519-AABC-D87AF7A2C77F}" srcId="{F93947C6-6289-49D7-88B5-33A6D8DCF730}" destId="{26EB3986-3F0C-41C1-99A5-97B452ACD42D}" srcOrd="1" destOrd="0" parTransId="{D9D9381D-5C84-4B6B-9943-05FCA28EFAE3}" sibTransId="{7750E3EF-E53F-4795-9781-76ED0B4EEDB3}"/>
    <dgm:cxn modelId="{39330E64-236F-4E50-A16B-5E1E0D7817E1}" type="presOf" srcId="{11E95947-E259-4E0A-8EA3-02BC83A7E0F3}" destId="{C0CFA9DE-2575-4FA5-A8A7-7C5983553AED}" srcOrd="0" destOrd="0" presId="urn:microsoft.com/office/officeart/2005/8/layout/vList6"/>
    <dgm:cxn modelId="{F4C65706-A94D-4D39-B783-32380955CD8F}" srcId="{F93947C6-6289-49D7-88B5-33A6D8DCF730}" destId="{7EE0772A-8360-4CF6-ADEE-B674B135D3D6}" srcOrd="4" destOrd="0" parTransId="{DC5BF750-D7D9-47AD-82DB-C03DBC275EB0}" sibTransId="{575E292A-D62F-4F63-8C9A-2AFD23BAF5D2}"/>
    <dgm:cxn modelId="{0388815C-D4B7-42E7-BA37-564A3DD85F1E}" srcId="{F93947C6-6289-49D7-88B5-33A6D8DCF730}" destId="{3F37781E-7776-4919-AA5E-4A1DEBD50B3A}" srcOrd="3" destOrd="0" parTransId="{1C266E01-9F71-406E-8600-A556FB2835C2}" sibTransId="{300FF490-4677-4723-9C81-C9A382ED82A1}"/>
    <dgm:cxn modelId="{379E4DF5-75E5-4B17-950B-1ED5743129FD}" type="presOf" srcId="{7EE0772A-8360-4CF6-ADEE-B674B135D3D6}" destId="{0A7FF885-953E-460B-90B4-5680AC9B4C03}" srcOrd="0" destOrd="4" presId="urn:microsoft.com/office/officeart/2005/8/layout/vList6"/>
    <dgm:cxn modelId="{3722668B-959A-4D57-936A-1BA087D83733}" srcId="{F93947C6-6289-49D7-88B5-33A6D8DCF730}" destId="{AB4D744C-5582-4862-8BD7-CA9712B5F967}" srcOrd="0" destOrd="0" parTransId="{5DE22981-E4AB-4684-81D1-B720E60AFE15}" sibTransId="{67C3A29A-69CF-45AE-B520-F21DDE3A4A7F}"/>
    <dgm:cxn modelId="{8B39CD90-18F1-4BAF-8B2C-7C969F37BA08}" srcId="{906A2C19-C9B9-4B09-ADB9-4C94323004F8}" destId="{5AE2C870-54BC-4722-8C59-C42989A373E2}" srcOrd="0" destOrd="0" parTransId="{0E8D72A2-F217-4449-97FE-4F22F9C96397}" sibTransId="{055E411D-25F5-4A47-A136-FD1CA91B55DB}"/>
    <dgm:cxn modelId="{491DEA3E-762D-4CC0-9A0A-A89643C542F3}" type="presOf" srcId="{26EB3986-3F0C-41C1-99A5-97B452ACD42D}" destId="{0A7FF885-953E-460B-90B4-5680AC9B4C03}" srcOrd="0" destOrd="1" presId="urn:microsoft.com/office/officeart/2005/8/layout/vList6"/>
    <dgm:cxn modelId="{7D39FC42-681F-4263-AFDA-1DFE9A938C72}" type="presOf" srcId="{3F37781E-7776-4919-AA5E-4A1DEBD50B3A}" destId="{0A7FF885-953E-460B-90B4-5680AC9B4C03}" srcOrd="0" destOrd="3" presId="urn:microsoft.com/office/officeart/2005/8/layout/vList6"/>
    <dgm:cxn modelId="{79BB5CD4-EF30-44E4-A50D-3C11439B8990}" type="presOf" srcId="{D98299BC-8BA6-49DD-96CD-3A9DA40F124F}" destId="{72581D38-9E2D-4E88-9D57-F4C7E08D4BB1}" srcOrd="0" destOrd="0" presId="urn:microsoft.com/office/officeart/2005/8/layout/vList6"/>
    <dgm:cxn modelId="{5167D31B-20B5-4C40-965B-E435E52CA3AD}" srcId="{F93947C6-6289-49D7-88B5-33A6D8DCF730}" destId="{AAD83015-085F-417C-8445-98AF3518EBAA}" srcOrd="2" destOrd="0" parTransId="{DCA0A0D0-1093-49D3-B48A-1DF1A617C304}" sibTransId="{2941E65D-3AF4-43CE-937D-B0EA0700CA58}"/>
    <dgm:cxn modelId="{EC533590-9761-41B5-BBAA-65E202B6F39F}" srcId="{F93947C6-6289-49D7-88B5-33A6D8DCF730}" destId="{04D90D3D-B0B0-408B-9BF4-C53D3531A422}" srcOrd="5" destOrd="0" parTransId="{BEEF8F79-FFB6-4AD7-A2F6-D75E66E29194}" sibTransId="{0B73D05E-3989-421E-BADD-5EB535A54839}"/>
    <dgm:cxn modelId="{4742A740-E7AD-45F9-8639-420618672EE1}" srcId="{11E95947-E259-4E0A-8EA3-02BC83A7E0F3}" destId="{5B9DF441-4781-4978-85FC-7D7BBFEA018D}" srcOrd="0" destOrd="0" parTransId="{6BCF6587-6824-4C39-A9E7-07CAA0FB0DBB}" sibTransId="{56D2E105-1509-4A2E-B0CD-6F2B71716B28}"/>
    <dgm:cxn modelId="{0CA85DC5-C4A9-4E82-90E0-ABF0CBDCA2D3}" type="presParOf" srcId="{C0CFA9DE-2575-4FA5-A8A7-7C5983553AED}" destId="{F6768143-7A19-4825-813E-AB6A829D7E9A}" srcOrd="0" destOrd="0" presId="urn:microsoft.com/office/officeart/2005/8/layout/vList6"/>
    <dgm:cxn modelId="{C5F2CFBE-A4C6-4FE9-AE92-ED296E372DA1}" type="presParOf" srcId="{F6768143-7A19-4825-813E-AB6A829D7E9A}" destId="{10CB0582-5345-4DF5-B18B-B540D22DA429}" srcOrd="0" destOrd="0" presId="urn:microsoft.com/office/officeart/2005/8/layout/vList6"/>
    <dgm:cxn modelId="{9207F1AC-E82A-4BBF-8AD7-D1E26CA5990A}" type="presParOf" srcId="{F6768143-7A19-4825-813E-AB6A829D7E9A}" destId="{72581D38-9E2D-4E88-9D57-F4C7E08D4BB1}" srcOrd="1" destOrd="0" presId="urn:microsoft.com/office/officeart/2005/8/layout/vList6"/>
    <dgm:cxn modelId="{6D7AF289-4BEB-49F3-9024-5370604D2005}" type="presParOf" srcId="{C0CFA9DE-2575-4FA5-A8A7-7C5983553AED}" destId="{A86091C4-55E4-4258-93E0-52851EF91E4D}" srcOrd="1" destOrd="0" presId="urn:microsoft.com/office/officeart/2005/8/layout/vList6"/>
    <dgm:cxn modelId="{66281238-5C65-49AE-804E-C98DD39B87C0}" type="presParOf" srcId="{C0CFA9DE-2575-4FA5-A8A7-7C5983553AED}" destId="{6DAFDF01-6241-414C-BB82-FDAFD62EA288}" srcOrd="2" destOrd="0" presId="urn:microsoft.com/office/officeart/2005/8/layout/vList6"/>
    <dgm:cxn modelId="{E2BC4703-0EEB-4620-8420-52C0F7EBBC00}" type="presParOf" srcId="{6DAFDF01-6241-414C-BB82-FDAFD62EA288}" destId="{FBBF99B2-9C63-4919-BFAE-1F6B1D1CB799}" srcOrd="0" destOrd="0" presId="urn:microsoft.com/office/officeart/2005/8/layout/vList6"/>
    <dgm:cxn modelId="{8A3CB3FE-0944-4E2C-8B06-0CB25CFFA3B6}" type="presParOf" srcId="{6DAFDF01-6241-414C-BB82-FDAFD62EA288}" destId="{0A7FF885-953E-460B-90B4-5680AC9B4C03}" srcOrd="1" destOrd="0" presId="urn:microsoft.com/office/officeart/2005/8/layout/vList6"/>
    <dgm:cxn modelId="{A9241356-E6FE-4C87-9A7D-44240DA74326}" type="presParOf" srcId="{C0CFA9DE-2575-4FA5-A8A7-7C5983553AED}" destId="{64A026AC-A369-4294-812B-EC9907DD9EDC}" srcOrd="3" destOrd="0" presId="urn:microsoft.com/office/officeart/2005/8/layout/vList6"/>
    <dgm:cxn modelId="{4B336C16-2584-47DC-BCA5-6F270CA9A805}" type="presParOf" srcId="{C0CFA9DE-2575-4FA5-A8A7-7C5983553AED}" destId="{6A9C729E-898D-41B4-AEDC-DDFA59109170}" srcOrd="4" destOrd="0" presId="urn:microsoft.com/office/officeart/2005/8/layout/vList6"/>
    <dgm:cxn modelId="{4FA2CB17-A76D-4BEA-B80F-06DB300CFF7E}" type="presParOf" srcId="{6A9C729E-898D-41B4-AEDC-DDFA59109170}" destId="{3A954EA6-B0B9-4305-8142-630EBBA0B172}" srcOrd="0" destOrd="0" presId="urn:microsoft.com/office/officeart/2005/8/layout/vList6"/>
    <dgm:cxn modelId="{09634E9D-6F21-482A-9631-4AC11C06E63F}" type="presParOf" srcId="{6A9C729E-898D-41B4-AEDC-DDFA59109170}" destId="{4FB6C8F9-B633-4D86-883A-BC993C23E96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D1157D-E86B-42E3-863A-6DFBE3FE1878}">
      <dsp:nvSpPr>
        <dsp:cNvPr id="0" name=""/>
        <dsp:cNvSpPr/>
      </dsp:nvSpPr>
      <dsp:spPr>
        <a:xfrm>
          <a:off x="3588494" y="1750"/>
          <a:ext cx="1258290" cy="1258290"/>
        </a:xfrm>
        <a:prstGeom prst="ellipse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kern="1200" dirty="0"/>
            <a:t>Brezovica</a:t>
          </a:r>
        </a:p>
      </dsp:txBody>
      <dsp:txXfrm>
        <a:off x="3588494" y="1750"/>
        <a:ext cx="1258290" cy="1258290"/>
      </dsp:txXfrm>
    </dsp:sp>
    <dsp:sp modelId="{E2868411-F144-4865-A5FE-E6177242DE7F}">
      <dsp:nvSpPr>
        <dsp:cNvPr id="0" name=""/>
        <dsp:cNvSpPr/>
      </dsp:nvSpPr>
      <dsp:spPr>
        <a:xfrm rot="1800000">
          <a:off x="4860329" y="886171"/>
          <a:ext cx="334480" cy="4246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1300" kern="1200"/>
        </a:p>
      </dsp:txBody>
      <dsp:txXfrm rot="1800000">
        <a:off x="4860329" y="886171"/>
        <a:ext cx="334480" cy="424672"/>
      </dsp:txXfrm>
    </dsp:sp>
    <dsp:sp modelId="{0836F891-6A1E-4FB1-9CAF-F8CF01E96448}">
      <dsp:nvSpPr>
        <dsp:cNvPr id="0" name=""/>
        <dsp:cNvSpPr/>
      </dsp:nvSpPr>
      <dsp:spPr>
        <a:xfrm>
          <a:off x="5224750" y="946442"/>
          <a:ext cx="1258290" cy="1258290"/>
        </a:xfrm>
        <a:prstGeom prst="ellipse">
          <a:avLst/>
        </a:prstGeom>
        <a:solidFill>
          <a:schemeClr val="accent3">
            <a:shade val="50000"/>
            <a:hueOff val="89185"/>
            <a:satOff val="-1423"/>
            <a:lumOff val="137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kern="1200" dirty="0"/>
            <a:t>Borovnica</a:t>
          </a:r>
        </a:p>
      </dsp:txBody>
      <dsp:txXfrm>
        <a:off x="5224750" y="946442"/>
        <a:ext cx="1258290" cy="1258290"/>
      </dsp:txXfrm>
    </dsp:sp>
    <dsp:sp modelId="{11434AC8-C768-442F-BB09-3D9954EB2823}">
      <dsp:nvSpPr>
        <dsp:cNvPr id="0" name=""/>
        <dsp:cNvSpPr/>
      </dsp:nvSpPr>
      <dsp:spPr>
        <a:xfrm rot="5400000">
          <a:off x="5686655" y="2298477"/>
          <a:ext cx="334480" cy="4246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93447"/>
            <a:satOff val="-2002"/>
            <a:lumOff val="102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1300" kern="1200"/>
        </a:p>
      </dsp:txBody>
      <dsp:txXfrm rot="5400000">
        <a:off x="5686655" y="2298477"/>
        <a:ext cx="334480" cy="424672"/>
      </dsp:txXfrm>
    </dsp:sp>
    <dsp:sp modelId="{D2716A0E-F77B-4F78-B219-721BF71D9D96}">
      <dsp:nvSpPr>
        <dsp:cNvPr id="0" name=""/>
        <dsp:cNvSpPr/>
      </dsp:nvSpPr>
      <dsp:spPr>
        <a:xfrm>
          <a:off x="5224750" y="2835827"/>
          <a:ext cx="1258290" cy="1258290"/>
        </a:xfrm>
        <a:prstGeom prst="ellipse">
          <a:avLst/>
        </a:prstGeom>
        <a:solidFill>
          <a:schemeClr val="accent3">
            <a:shade val="50000"/>
            <a:hueOff val="178370"/>
            <a:satOff val="-2846"/>
            <a:lumOff val="274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kern="1200" dirty="0"/>
            <a:t>Dobrova-Polhov Gradec</a:t>
          </a:r>
        </a:p>
      </dsp:txBody>
      <dsp:txXfrm>
        <a:off x="5224750" y="2835827"/>
        <a:ext cx="1258290" cy="1258290"/>
      </dsp:txXfrm>
    </dsp:sp>
    <dsp:sp modelId="{B6BFB5D2-0780-4393-952F-91A2320F7B2F}">
      <dsp:nvSpPr>
        <dsp:cNvPr id="0" name=""/>
        <dsp:cNvSpPr/>
      </dsp:nvSpPr>
      <dsp:spPr>
        <a:xfrm rot="9000000">
          <a:off x="4876725" y="3720248"/>
          <a:ext cx="334480" cy="4246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186893"/>
            <a:satOff val="-4005"/>
            <a:lumOff val="205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1300" kern="1200"/>
        </a:p>
      </dsp:txBody>
      <dsp:txXfrm rot="9000000">
        <a:off x="4876725" y="3720248"/>
        <a:ext cx="334480" cy="424672"/>
      </dsp:txXfrm>
    </dsp:sp>
    <dsp:sp modelId="{A68B86F3-8476-468C-AB9D-950E32E02061}">
      <dsp:nvSpPr>
        <dsp:cNvPr id="0" name=""/>
        <dsp:cNvSpPr/>
      </dsp:nvSpPr>
      <dsp:spPr>
        <a:xfrm>
          <a:off x="3588494" y="3780519"/>
          <a:ext cx="1258290" cy="1258290"/>
        </a:xfrm>
        <a:prstGeom prst="ellipse">
          <a:avLst/>
        </a:prstGeom>
        <a:solidFill>
          <a:schemeClr val="accent3">
            <a:shade val="50000"/>
            <a:hueOff val="267555"/>
            <a:satOff val="-4269"/>
            <a:lumOff val="411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kern="1200" dirty="0"/>
            <a:t>Horjul</a:t>
          </a:r>
        </a:p>
      </dsp:txBody>
      <dsp:txXfrm>
        <a:off x="3588494" y="3780519"/>
        <a:ext cx="1258290" cy="1258290"/>
      </dsp:txXfrm>
    </dsp:sp>
    <dsp:sp modelId="{C32685F1-0346-4DD3-8810-A0A32FDBBF10}">
      <dsp:nvSpPr>
        <dsp:cNvPr id="0" name=""/>
        <dsp:cNvSpPr/>
      </dsp:nvSpPr>
      <dsp:spPr>
        <a:xfrm rot="12600000">
          <a:off x="3240470" y="3729715"/>
          <a:ext cx="334480" cy="4246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280340"/>
            <a:satOff val="-6007"/>
            <a:lumOff val="308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1300" kern="1200"/>
        </a:p>
      </dsp:txBody>
      <dsp:txXfrm rot="12600000">
        <a:off x="3240470" y="3729715"/>
        <a:ext cx="334480" cy="424672"/>
      </dsp:txXfrm>
    </dsp:sp>
    <dsp:sp modelId="{358218C5-6446-4CAD-A311-9D086C5D772D}">
      <dsp:nvSpPr>
        <dsp:cNvPr id="0" name=""/>
        <dsp:cNvSpPr/>
      </dsp:nvSpPr>
      <dsp:spPr>
        <a:xfrm>
          <a:off x="1952239" y="2835827"/>
          <a:ext cx="1258290" cy="1258290"/>
        </a:xfrm>
        <a:prstGeom prst="ellipse">
          <a:avLst/>
        </a:prstGeom>
        <a:solidFill>
          <a:schemeClr val="accent3">
            <a:shade val="50000"/>
            <a:hueOff val="178370"/>
            <a:satOff val="-2846"/>
            <a:lumOff val="274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kern="1200" dirty="0"/>
            <a:t>Log-Dragomer</a:t>
          </a:r>
        </a:p>
      </dsp:txBody>
      <dsp:txXfrm>
        <a:off x="1952239" y="2835827"/>
        <a:ext cx="1258290" cy="1258290"/>
      </dsp:txXfrm>
    </dsp:sp>
    <dsp:sp modelId="{84538AAF-E3D1-4CC2-951D-89036177092D}">
      <dsp:nvSpPr>
        <dsp:cNvPr id="0" name=""/>
        <dsp:cNvSpPr/>
      </dsp:nvSpPr>
      <dsp:spPr>
        <a:xfrm rot="16200000">
          <a:off x="2414144" y="2317409"/>
          <a:ext cx="334480" cy="4246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186893"/>
            <a:satOff val="-4005"/>
            <a:lumOff val="205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1300" kern="1200"/>
        </a:p>
      </dsp:txBody>
      <dsp:txXfrm rot="16200000">
        <a:off x="2414144" y="2317409"/>
        <a:ext cx="334480" cy="424672"/>
      </dsp:txXfrm>
    </dsp:sp>
    <dsp:sp modelId="{5663CDB6-1AC5-4D92-957B-592BAEA6A21B}">
      <dsp:nvSpPr>
        <dsp:cNvPr id="0" name=""/>
        <dsp:cNvSpPr/>
      </dsp:nvSpPr>
      <dsp:spPr>
        <a:xfrm>
          <a:off x="1952239" y="946442"/>
          <a:ext cx="1258290" cy="1258290"/>
        </a:xfrm>
        <a:prstGeom prst="ellipse">
          <a:avLst/>
        </a:prstGeom>
        <a:solidFill>
          <a:schemeClr val="accent3">
            <a:shade val="50000"/>
            <a:hueOff val="89185"/>
            <a:satOff val="-1423"/>
            <a:lumOff val="137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kern="1200" dirty="0"/>
            <a:t>Vrhnika</a:t>
          </a:r>
        </a:p>
      </dsp:txBody>
      <dsp:txXfrm>
        <a:off x="1952239" y="946442"/>
        <a:ext cx="1258290" cy="1258290"/>
      </dsp:txXfrm>
    </dsp:sp>
    <dsp:sp modelId="{FF7A187A-6212-45F4-B2D6-0AE1E1CBA161}">
      <dsp:nvSpPr>
        <dsp:cNvPr id="0" name=""/>
        <dsp:cNvSpPr/>
      </dsp:nvSpPr>
      <dsp:spPr>
        <a:xfrm rot="19800000">
          <a:off x="3224074" y="895638"/>
          <a:ext cx="334480" cy="4246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93447"/>
            <a:satOff val="-2002"/>
            <a:lumOff val="102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1300" kern="1200"/>
        </a:p>
      </dsp:txBody>
      <dsp:txXfrm rot="19800000">
        <a:off x="3224074" y="895638"/>
        <a:ext cx="334480" cy="42467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581D38-9E2D-4E88-9D57-F4C7E08D4BB1}">
      <dsp:nvSpPr>
        <dsp:cNvPr id="0" name=""/>
        <dsp:cNvSpPr/>
      </dsp:nvSpPr>
      <dsp:spPr>
        <a:xfrm>
          <a:off x="3406743" y="0"/>
          <a:ext cx="5100602" cy="921320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2400" kern="1200" dirty="0"/>
            <a:t>Celotno območje LAS</a:t>
          </a:r>
        </a:p>
      </dsp:txBody>
      <dsp:txXfrm>
        <a:off x="3406743" y="0"/>
        <a:ext cx="5100602" cy="921320"/>
      </dsp:txXfrm>
    </dsp:sp>
    <dsp:sp modelId="{10CB0582-5345-4DF5-B18B-B540D22DA429}">
      <dsp:nvSpPr>
        <dsp:cNvPr id="0" name=""/>
        <dsp:cNvSpPr/>
      </dsp:nvSpPr>
      <dsp:spPr>
        <a:xfrm>
          <a:off x="8313" y="101700"/>
          <a:ext cx="3400401" cy="721648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/>
            <a:t>Kmetijski sklad EKSRP		</a:t>
          </a:r>
        </a:p>
      </dsp:txBody>
      <dsp:txXfrm>
        <a:off x="8313" y="101700"/>
        <a:ext cx="3400401" cy="721648"/>
      </dsp:txXfrm>
    </dsp:sp>
    <dsp:sp modelId="{0A7FF885-953E-460B-90B4-5680AC9B4C03}">
      <dsp:nvSpPr>
        <dsp:cNvPr id="0" name=""/>
        <dsp:cNvSpPr/>
      </dsp:nvSpPr>
      <dsp:spPr>
        <a:xfrm>
          <a:off x="3412043" y="979184"/>
          <a:ext cx="5105588" cy="342214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2400" kern="1200" dirty="0"/>
            <a:t>Vrhnika, Verd, Borovnica,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2400" kern="1200" dirty="0"/>
            <a:t>Dobrova-Polhov Gradec,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2400" kern="1200" dirty="0"/>
            <a:t>Horjul, Dragomer, Log,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2400" kern="1200" dirty="0"/>
            <a:t>Brezovica, Jezero,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2400" kern="1200" dirty="0"/>
            <a:t>Notranje Gorice, Vnanje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2400" kern="1200" dirty="0"/>
            <a:t>Gorice, Rakitna</a:t>
          </a:r>
        </a:p>
      </dsp:txBody>
      <dsp:txXfrm>
        <a:off x="3412043" y="979184"/>
        <a:ext cx="5105588" cy="3422149"/>
      </dsp:txXfrm>
    </dsp:sp>
    <dsp:sp modelId="{FBBF99B2-9C63-4919-BFAE-1F6B1D1CB799}">
      <dsp:nvSpPr>
        <dsp:cNvPr id="0" name=""/>
        <dsp:cNvSpPr/>
      </dsp:nvSpPr>
      <dsp:spPr>
        <a:xfrm>
          <a:off x="20701" y="2309099"/>
          <a:ext cx="3403725" cy="721648"/>
        </a:xfrm>
        <a:prstGeom prst="roundRect">
          <a:avLst/>
        </a:prstGeom>
        <a:solidFill>
          <a:schemeClr val="accent3">
            <a:shade val="50000"/>
            <a:hueOff val="178370"/>
            <a:satOff val="-2846"/>
            <a:lumOff val="274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/>
            <a:t>Regionalni sklad ESRR		</a:t>
          </a:r>
        </a:p>
      </dsp:txBody>
      <dsp:txXfrm>
        <a:off x="20701" y="2309099"/>
        <a:ext cx="3403725" cy="721648"/>
      </dsp:txXfrm>
    </dsp:sp>
    <dsp:sp modelId="{4FB6C8F9-B633-4D86-883A-BC993C23E96D}">
      <dsp:nvSpPr>
        <dsp:cNvPr id="0" name=""/>
        <dsp:cNvSpPr/>
      </dsp:nvSpPr>
      <dsp:spPr>
        <a:xfrm>
          <a:off x="3405076" y="4507254"/>
          <a:ext cx="5110579" cy="6214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2400" kern="1200" dirty="0"/>
            <a:t>Stroški promocije, območje Slovenije</a:t>
          </a:r>
          <a:endParaRPr lang="sl-SI" sz="1900" kern="1200" dirty="0"/>
        </a:p>
      </dsp:txBody>
      <dsp:txXfrm>
        <a:off x="3405076" y="4507254"/>
        <a:ext cx="5110579" cy="621432"/>
      </dsp:txXfrm>
    </dsp:sp>
    <dsp:sp modelId="{3A954EA6-B0B9-4305-8142-630EBBA0B172}">
      <dsp:nvSpPr>
        <dsp:cNvPr id="0" name=""/>
        <dsp:cNvSpPr/>
      </dsp:nvSpPr>
      <dsp:spPr>
        <a:xfrm>
          <a:off x="0" y="4463807"/>
          <a:ext cx="3407052" cy="721648"/>
        </a:xfrm>
        <a:prstGeom prst="roundRect">
          <a:avLst/>
        </a:prstGeom>
        <a:solidFill>
          <a:schemeClr val="accent3">
            <a:shade val="50000"/>
            <a:hueOff val="178370"/>
            <a:satOff val="-2846"/>
            <a:lumOff val="274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/>
            <a:t>Izjema		</a:t>
          </a:r>
        </a:p>
      </dsp:txBody>
      <dsp:txXfrm>
        <a:off x="0" y="4463807"/>
        <a:ext cx="3407052" cy="7216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6E6D7-D912-49C5-A6BF-2EDF68A5A44E}" type="datetimeFigureOut">
              <a:rPr lang="sl-SI" smtClean="0"/>
              <a:pPr/>
              <a:t>21. 09. 2018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DD8238-DBF1-4D36-BB59-7E1DC1A0D10E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D8238-DBF1-4D36-BB59-7E1DC1A0D10E}" type="slidenum">
              <a:rPr lang="sl-SI" smtClean="0"/>
              <a:pPr/>
              <a:t>11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30603470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D8238-DBF1-4D36-BB59-7E1DC1A0D10E}" type="slidenum">
              <a:rPr lang="sl-SI" smtClean="0"/>
              <a:pPr/>
              <a:t>34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3155109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D8238-DBF1-4D36-BB59-7E1DC1A0D10E}" type="slidenum">
              <a:rPr lang="sl-SI" smtClean="0"/>
              <a:pPr/>
              <a:t>12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4156788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D8238-DBF1-4D36-BB59-7E1DC1A0D10E}" type="slidenum">
              <a:rPr lang="sl-SI" smtClean="0"/>
              <a:pPr/>
              <a:t>13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3163297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D8238-DBF1-4D36-BB59-7E1DC1A0D10E}" type="slidenum">
              <a:rPr lang="sl-SI" smtClean="0"/>
              <a:pPr/>
              <a:t>14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4065201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D8238-DBF1-4D36-BB59-7E1DC1A0D10E}" type="slidenum">
              <a:rPr lang="sl-SI" smtClean="0"/>
              <a:pPr/>
              <a:t>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3369733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D8238-DBF1-4D36-BB59-7E1DC1A0D10E}" type="slidenum">
              <a:rPr lang="sl-SI" smtClean="0"/>
              <a:pPr/>
              <a:t>16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6794505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D8238-DBF1-4D36-BB59-7E1DC1A0D10E}" type="slidenum">
              <a:rPr lang="sl-SI" smtClean="0"/>
              <a:pPr/>
              <a:t>17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35301742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D8238-DBF1-4D36-BB59-7E1DC1A0D10E}" type="slidenum">
              <a:rPr lang="sl-SI" smtClean="0"/>
              <a:pPr/>
              <a:t>18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39449711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D8238-DBF1-4D36-BB59-7E1DC1A0D10E}" type="slidenum">
              <a:rPr lang="sl-SI" smtClean="0"/>
              <a:pPr/>
              <a:t>19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377262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E278A-90A0-4D22-81B8-6AF66D3CBE2E}" type="datetimeFigureOut">
              <a:rPr lang="sl-SI" smtClean="0"/>
              <a:pPr/>
              <a:t>21. 09. 2018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E068-10E3-47F3-9A9F-A71F5FE84B4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E278A-90A0-4D22-81B8-6AF66D3CBE2E}" type="datetimeFigureOut">
              <a:rPr lang="sl-SI" smtClean="0"/>
              <a:pPr/>
              <a:t>21. 09. 2018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E068-10E3-47F3-9A9F-A71F5FE84B4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E278A-90A0-4D22-81B8-6AF66D3CBE2E}" type="datetimeFigureOut">
              <a:rPr lang="sl-SI" smtClean="0"/>
              <a:pPr/>
              <a:t>21. 09. 2018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E068-10E3-47F3-9A9F-A71F5FE84B4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E278A-90A0-4D22-81B8-6AF66D3CBE2E}" type="datetimeFigureOut">
              <a:rPr lang="sl-SI" smtClean="0"/>
              <a:pPr/>
              <a:t>21. 09. 2018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E068-10E3-47F3-9A9F-A71F5FE84B4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E278A-90A0-4D22-81B8-6AF66D3CBE2E}" type="datetimeFigureOut">
              <a:rPr lang="sl-SI" smtClean="0"/>
              <a:pPr/>
              <a:t>21. 09. 2018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E068-10E3-47F3-9A9F-A71F5FE84B4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E278A-90A0-4D22-81B8-6AF66D3CBE2E}" type="datetimeFigureOut">
              <a:rPr lang="sl-SI" smtClean="0"/>
              <a:pPr/>
              <a:t>21. 09. 2018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E068-10E3-47F3-9A9F-A71F5FE84B4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E278A-90A0-4D22-81B8-6AF66D3CBE2E}" type="datetimeFigureOut">
              <a:rPr lang="sl-SI" smtClean="0"/>
              <a:pPr/>
              <a:t>21. 09. 2018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E068-10E3-47F3-9A9F-A71F5FE84B4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E278A-90A0-4D22-81B8-6AF66D3CBE2E}" type="datetimeFigureOut">
              <a:rPr lang="sl-SI" smtClean="0"/>
              <a:pPr/>
              <a:t>21. 09. 2018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E068-10E3-47F3-9A9F-A71F5FE84B4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E278A-90A0-4D22-81B8-6AF66D3CBE2E}" type="datetimeFigureOut">
              <a:rPr lang="sl-SI" smtClean="0"/>
              <a:pPr/>
              <a:t>21. 09. 2018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E068-10E3-47F3-9A9F-A71F5FE84B4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E278A-90A0-4D22-81B8-6AF66D3CBE2E}" type="datetimeFigureOut">
              <a:rPr lang="sl-SI" smtClean="0"/>
              <a:pPr/>
              <a:t>21. 09. 2018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E068-10E3-47F3-9A9F-A71F5FE84B4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E278A-90A0-4D22-81B8-6AF66D3CBE2E}" type="datetimeFigureOut">
              <a:rPr lang="sl-SI" smtClean="0"/>
              <a:pPr/>
              <a:t>21. 09. 2018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E068-10E3-47F3-9A9F-A71F5FE84B4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E278A-90A0-4D22-81B8-6AF66D3CBE2E}" type="datetimeFigureOut">
              <a:rPr lang="sl-SI" smtClean="0"/>
              <a:pPr/>
              <a:t>21. 09. 2018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4E068-10E3-47F3-9A9F-A71F5FE84B4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059832" y="1268761"/>
            <a:ext cx="5398368" cy="1440159"/>
          </a:xfrm>
        </p:spPr>
        <p:txBody>
          <a:bodyPr/>
          <a:lstStyle/>
          <a:p>
            <a:r>
              <a:rPr lang="sl-SI" dirty="0"/>
              <a:t>Predstavitev 2. </a:t>
            </a:r>
            <a:r>
              <a:rPr lang="sl-SI"/>
              <a:t>javnega </a:t>
            </a:r>
            <a:r>
              <a:rPr lang="sl-SI" smtClean="0"/>
              <a:t>poziva 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695328" y="3120546"/>
            <a:ext cx="4208512" cy="804432"/>
          </a:xfrm>
        </p:spPr>
        <p:txBody>
          <a:bodyPr/>
          <a:lstStyle/>
          <a:p>
            <a:r>
              <a:rPr lang="sl-SI" dirty="0"/>
              <a:t>LAS Barje z zaledjem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818" y="836712"/>
            <a:ext cx="2724150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lika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0968" y="5661248"/>
            <a:ext cx="2943200" cy="81369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72200" y="5572623"/>
            <a:ext cx="2252299" cy="902318"/>
          </a:xfrm>
          <a:prstGeom prst="rect">
            <a:avLst/>
          </a:prstGeom>
        </p:spPr>
      </p:pic>
      <p:sp>
        <p:nvSpPr>
          <p:cNvPr id="7" name="Podnaslov 2">
            <a:extLst>
              <a:ext uri="{FF2B5EF4-FFF2-40B4-BE49-F238E27FC236}">
                <a16:creationId xmlns:a16="http://schemas.microsoft.com/office/drawing/2014/main" xmlns="" id="{39555C01-8DF7-4904-B856-70D762EB47FC}"/>
              </a:ext>
            </a:extLst>
          </p:cNvPr>
          <p:cNvSpPr txBox="1">
            <a:spLocks/>
          </p:cNvSpPr>
          <p:nvPr/>
        </p:nvSpPr>
        <p:spPr>
          <a:xfrm>
            <a:off x="3704326" y="4178912"/>
            <a:ext cx="4208512" cy="80443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/>
              <a:t>Vrhnika 12.6.2018</a:t>
            </a:r>
          </a:p>
          <a:p>
            <a:r>
              <a:rPr lang="sl-SI" dirty="0"/>
              <a:t>Brezovica 14.6.2018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22193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avokotnik 3"/>
          <p:cNvSpPr/>
          <p:nvPr/>
        </p:nvSpPr>
        <p:spPr>
          <a:xfrm>
            <a:off x="3707904" y="575026"/>
            <a:ext cx="46085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b="1" dirty="0">
                <a:solidFill>
                  <a:prstClr val="black"/>
                </a:solidFill>
              </a:rPr>
              <a:t>IZBOR IZVAJALCEV</a:t>
            </a:r>
          </a:p>
          <a:p>
            <a:endParaRPr lang="sl-SI" sz="28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13D286E4-E05A-4331-896A-CCBF15607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81100"/>
            <a:ext cx="8229600" cy="534424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sl-SI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sz="2400" dirty="0"/>
              <a:t>Sledljivost pridobivanja ponudb.</a:t>
            </a:r>
          </a:p>
          <a:p>
            <a:pPr marL="0" indent="0">
              <a:buNone/>
            </a:pPr>
            <a:endParaRPr lang="sl-SI" sz="2400" dirty="0"/>
          </a:p>
          <a:p>
            <a:pPr marL="0" indent="0">
              <a:buNone/>
            </a:pPr>
            <a:r>
              <a:rPr lang="sl-SI" sz="2400" dirty="0"/>
              <a:t>Datumi na ponudbah.</a:t>
            </a:r>
          </a:p>
          <a:p>
            <a:pPr marL="0" indent="0">
              <a:buNone/>
            </a:pPr>
            <a:endParaRPr lang="sl-SI" sz="2400" dirty="0"/>
          </a:p>
          <a:p>
            <a:pPr marL="0" indent="0">
              <a:buNone/>
            </a:pPr>
            <a:r>
              <a:rPr lang="sl-SI" sz="2400" dirty="0"/>
              <a:t>Paziti:	- izvajalec ne sme biti povezana družba,</a:t>
            </a:r>
          </a:p>
          <a:p>
            <a:pPr marL="0" indent="0">
              <a:buNone/>
            </a:pPr>
            <a:r>
              <a:rPr lang="sl-SI" sz="2400" dirty="0"/>
              <a:t>	- zakoniti zastopnik ali družinski član ne sme biti povezan 	z izvajalcem (poslovodstvo izvajalca več kot 25%	lastniškega deleža),</a:t>
            </a:r>
          </a:p>
          <a:p>
            <a:pPr marL="0" indent="0">
              <a:buNone/>
            </a:pPr>
            <a:endParaRPr lang="sl-SI" sz="2400" dirty="0"/>
          </a:p>
          <a:p>
            <a:pPr marL="0" indent="0">
              <a:buNone/>
            </a:pPr>
            <a:r>
              <a:rPr lang="sl-SI" sz="2400" dirty="0"/>
              <a:t>AJPES- preverjajte podatke </a:t>
            </a:r>
          </a:p>
          <a:p>
            <a:pPr marL="0" indent="0">
              <a:buNone/>
            </a:pPr>
            <a:endParaRPr lang="sl-SI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604000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6451" y="260646"/>
            <a:ext cx="22193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avokotnik 4"/>
          <p:cNvSpPr/>
          <p:nvPr/>
        </p:nvSpPr>
        <p:spPr>
          <a:xfrm>
            <a:off x="3193727" y="451086"/>
            <a:ext cx="584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endParaRPr lang="sl-SI" sz="2000" dirty="0">
              <a:solidFill>
                <a:prstClr val="black"/>
              </a:solidFill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2555776" y="541984"/>
            <a:ext cx="61926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sl-SI" sz="2800" b="1" dirty="0">
                <a:solidFill>
                  <a:schemeClr val="accent3">
                    <a:lumMod val="50000"/>
                  </a:schemeClr>
                </a:solidFill>
              </a:rPr>
              <a:t>1.1. Razvoj turistične ponudbe</a:t>
            </a:r>
          </a:p>
          <a:p>
            <a:pPr algn="ctr" fontAlgn="ctr"/>
            <a:r>
              <a:rPr lang="sl-SI" sz="2800" b="1" dirty="0">
                <a:solidFill>
                  <a:schemeClr val="accent3">
                    <a:lumMod val="50000"/>
                  </a:schemeClr>
                </a:solidFill>
              </a:rPr>
              <a:t> (80% sofinanciranje, EKSRP in ESRR)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b="1" dirty="0">
                <a:solidFill>
                  <a:schemeClr val="accent3">
                    <a:lumMod val="50000"/>
                  </a:schemeClr>
                </a:solidFill>
              </a:rPr>
              <a:t>VSEBINA: </a:t>
            </a:r>
            <a:r>
              <a:rPr lang="sl-SI" dirty="0"/>
              <a:t>NOVI TURISTIČNI PRODUKTI, PRIREDITVE, STORITVE,..</a:t>
            </a:r>
          </a:p>
          <a:p>
            <a:pPr marL="0" indent="0">
              <a:buNone/>
            </a:pPr>
            <a:r>
              <a:rPr lang="sl-SI" b="1" dirty="0">
                <a:solidFill>
                  <a:schemeClr val="accent3">
                    <a:lumMod val="50000"/>
                  </a:schemeClr>
                </a:solidFill>
              </a:rPr>
              <a:t>NAMEN IN CILJ: </a:t>
            </a:r>
            <a:r>
              <a:rPr lang="sl-SI" dirty="0"/>
              <a:t>DVIG KAKOVOSTI STORITEV, TRŽENJA, MREŽENJE</a:t>
            </a:r>
          </a:p>
          <a:p>
            <a:pPr marL="0" indent="0">
              <a:buNone/>
            </a:pPr>
            <a:r>
              <a:rPr lang="sl-SI" b="1" dirty="0">
                <a:solidFill>
                  <a:schemeClr val="accent3">
                    <a:lumMod val="50000"/>
                  </a:schemeClr>
                </a:solidFill>
              </a:rPr>
              <a:t>INOVATIVNOST</a:t>
            </a:r>
            <a:r>
              <a:rPr lang="sl-SI" dirty="0"/>
              <a:t>-NOVA VSEBINA, DRUGAČNA IZVEDBA ALI VKLJUČENA NOVA CILJNA SKUPINA</a:t>
            </a:r>
          </a:p>
          <a:p>
            <a:pPr marL="0" indent="0">
              <a:buNone/>
            </a:pPr>
            <a:r>
              <a:rPr lang="sl-SI" b="1" dirty="0">
                <a:solidFill>
                  <a:schemeClr val="accent3">
                    <a:lumMod val="50000"/>
                  </a:schemeClr>
                </a:solidFill>
              </a:rPr>
              <a:t>NALOŽBE </a:t>
            </a:r>
            <a:r>
              <a:rPr lang="sl-SI" dirty="0"/>
              <a:t>KADAR SO POTREBNE ZA IZVEDBO OPERACIJE- SAMO NALOŽBA NI UPRAVIČENA</a:t>
            </a:r>
          </a:p>
          <a:p>
            <a:pPr marL="0" indent="0">
              <a:buNone/>
            </a:pPr>
            <a:r>
              <a:rPr lang="sl-SI" b="1" dirty="0">
                <a:solidFill>
                  <a:schemeClr val="accent3">
                    <a:lumMod val="50000"/>
                  </a:schemeClr>
                </a:solidFill>
              </a:rPr>
              <a:t>PARTNERSTVO: </a:t>
            </a:r>
            <a:r>
              <a:rPr lang="sl-SI" dirty="0"/>
              <a:t>VEČ KOT DVA PARTNERJA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3148548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6451" y="260646"/>
            <a:ext cx="22193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avokotnik 4"/>
          <p:cNvSpPr/>
          <p:nvPr/>
        </p:nvSpPr>
        <p:spPr>
          <a:xfrm>
            <a:off x="3193727" y="451086"/>
            <a:ext cx="584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endParaRPr lang="sl-SI" sz="2000" dirty="0">
              <a:solidFill>
                <a:prstClr val="black"/>
              </a:solidFill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2555776" y="541984"/>
            <a:ext cx="61926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sl-SI" sz="2800" b="1" dirty="0">
                <a:solidFill>
                  <a:schemeClr val="accent3">
                    <a:lumMod val="50000"/>
                  </a:schemeClr>
                </a:solidFill>
              </a:rPr>
              <a:t>1.2. Trajnostna pridelava hrane </a:t>
            </a:r>
          </a:p>
          <a:p>
            <a:pPr algn="ctr" fontAlgn="ctr"/>
            <a:r>
              <a:rPr lang="sl-SI" sz="2800" b="1" dirty="0">
                <a:solidFill>
                  <a:schemeClr val="accent3">
                    <a:lumMod val="50000"/>
                  </a:schemeClr>
                </a:solidFill>
              </a:rPr>
              <a:t>(80% sofinanciranje, EKSRP in ESRR)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l-SI" b="1" dirty="0">
                <a:solidFill>
                  <a:schemeClr val="accent3">
                    <a:lumMod val="50000"/>
                  </a:schemeClr>
                </a:solidFill>
              </a:rPr>
              <a:t>VSEBINA: </a:t>
            </a:r>
          </a:p>
          <a:p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MODEL TRŽENJA LOKALNO PRIDELANE HRANE, </a:t>
            </a:r>
          </a:p>
          <a:p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KRATKE DOBAVNE VERIGE, </a:t>
            </a:r>
          </a:p>
          <a:p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LOKALNA HRANA V OŠ, </a:t>
            </a:r>
          </a:p>
          <a:p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UREDITEV SKUPNIH PROSTOROV ZA TRŽENJE IN PREDELAVO, </a:t>
            </a:r>
          </a:p>
          <a:p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UREDITEV UČNIH VRTIČKOV, </a:t>
            </a:r>
          </a:p>
          <a:p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IZOBRAŽEVALNIH KMETIJ, </a:t>
            </a:r>
          </a:p>
          <a:p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PRIKAZ TRADICIONALNIH KMEČKIH OPRAVIL- IZOBRAŽEVANJE-KAKOVOSTNA HRANA</a:t>
            </a:r>
          </a:p>
          <a:p>
            <a:pPr marL="0" indent="0">
              <a:buNone/>
            </a:pPr>
            <a:r>
              <a:rPr lang="sl-SI" b="1" dirty="0">
                <a:solidFill>
                  <a:schemeClr val="accent3">
                    <a:lumMod val="50000"/>
                  </a:schemeClr>
                </a:solidFill>
              </a:rPr>
              <a:t>NAMEN IN CILJ: </a:t>
            </a:r>
            <a:r>
              <a:rPr lang="sl-SI" dirty="0"/>
              <a:t>DVIG KAKOVOSTI STORITEV, TRŽENJA, MREŽENJE</a:t>
            </a:r>
          </a:p>
          <a:p>
            <a:pPr marL="0" indent="0">
              <a:buNone/>
            </a:pPr>
            <a:r>
              <a:rPr lang="sl-SI" b="1" dirty="0">
                <a:solidFill>
                  <a:schemeClr val="accent3">
                    <a:lumMod val="50000"/>
                  </a:schemeClr>
                </a:solidFill>
              </a:rPr>
              <a:t>INOVATIVNOST</a:t>
            </a:r>
            <a:r>
              <a:rPr lang="sl-SI" dirty="0"/>
              <a:t>-NOVA VSEBINA, DRUGAČNA IZVEDBA ALI VKLJUČENA NOVA CILJNA SKUPINA</a:t>
            </a:r>
          </a:p>
          <a:p>
            <a:pPr marL="0" indent="0">
              <a:buNone/>
            </a:pPr>
            <a:r>
              <a:rPr lang="sl-SI" b="1" dirty="0">
                <a:solidFill>
                  <a:schemeClr val="accent3">
                    <a:lumMod val="50000"/>
                  </a:schemeClr>
                </a:solidFill>
              </a:rPr>
              <a:t>NALOŽBE </a:t>
            </a:r>
            <a:r>
              <a:rPr lang="sl-SI" dirty="0"/>
              <a:t>KADAR SO POTREBNE ZA IZVEDBO OPERACIJE- SAMO NALOŽBA NI UPRAVIČENA</a:t>
            </a:r>
          </a:p>
          <a:p>
            <a:pPr marL="0" indent="0">
              <a:buNone/>
            </a:pPr>
            <a:r>
              <a:rPr lang="sl-SI" b="1" dirty="0">
                <a:solidFill>
                  <a:schemeClr val="accent3">
                    <a:lumMod val="50000"/>
                  </a:schemeClr>
                </a:solidFill>
              </a:rPr>
              <a:t>PARTNERSTVO: </a:t>
            </a:r>
            <a:r>
              <a:rPr lang="sl-SI" dirty="0"/>
              <a:t>VEČ KOT DVA PARTNERJA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1129735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6451" y="260646"/>
            <a:ext cx="22193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avokotnik 4"/>
          <p:cNvSpPr/>
          <p:nvPr/>
        </p:nvSpPr>
        <p:spPr>
          <a:xfrm>
            <a:off x="3193727" y="451086"/>
            <a:ext cx="584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endParaRPr lang="sl-SI" sz="2000" dirty="0">
              <a:solidFill>
                <a:prstClr val="black"/>
              </a:solidFill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2555776" y="541984"/>
            <a:ext cx="61926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sl-SI" sz="2800" b="1" dirty="0">
                <a:solidFill>
                  <a:schemeClr val="accent3">
                    <a:lumMod val="50000"/>
                  </a:schemeClr>
                </a:solidFill>
              </a:rPr>
              <a:t>1.3. Aktiviranje notranjih virov</a:t>
            </a:r>
          </a:p>
          <a:p>
            <a:pPr algn="ctr" fontAlgn="ctr"/>
            <a:r>
              <a:rPr lang="sl-SI" sz="2800" b="1" dirty="0">
                <a:solidFill>
                  <a:schemeClr val="accent3">
                    <a:lumMod val="50000"/>
                  </a:schemeClr>
                </a:solidFill>
              </a:rPr>
              <a:t>(80% sofinanciranje, EKSRP in ESRR)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67544" y="1554598"/>
            <a:ext cx="843528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l-SI" b="1" dirty="0">
                <a:solidFill>
                  <a:schemeClr val="accent3">
                    <a:lumMod val="50000"/>
                  </a:schemeClr>
                </a:solidFill>
              </a:rPr>
              <a:t>VSEBINA: </a:t>
            </a:r>
          </a:p>
          <a:p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SODELOVANJE IN POVEZOVANJE STROKOVNIH INŠTITUCIJ IN PODJETNIŠTVA </a:t>
            </a:r>
          </a:p>
          <a:p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OBLIKOVANJE RAZLIČNIH OBLIK PARTNERSTEV,</a:t>
            </a:r>
          </a:p>
          <a:p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UREDITEV SKUPNIH PROSTOROV (SODELAVNI PROSTORI),</a:t>
            </a:r>
          </a:p>
          <a:p>
            <a:pPr marL="0" indent="0">
              <a:buNone/>
            </a:pPr>
            <a:r>
              <a:rPr lang="sl-SI" b="1" dirty="0">
                <a:solidFill>
                  <a:schemeClr val="accent3">
                    <a:lumMod val="50000"/>
                  </a:schemeClr>
                </a:solidFill>
              </a:rPr>
              <a:t>NAMEN IN CILJ: </a:t>
            </a:r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SPODBUJANJE PODJETNIŠTVA</a:t>
            </a:r>
          </a:p>
          <a:p>
            <a:pPr marL="0" indent="0">
              <a:buNone/>
            </a:pPr>
            <a:r>
              <a:rPr lang="sl-SI" b="1" dirty="0">
                <a:solidFill>
                  <a:schemeClr val="accent3">
                    <a:lumMod val="50000"/>
                  </a:schemeClr>
                </a:solidFill>
              </a:rPr>
              <a:t>INOVATIVNOST</a:t>
            </a:r>
            <a:r>
              <a:rPr lang="sl-SI" dirty="0"/>
              <a:t>-NOVA VSEBINA, DRUGAČNA IZVEDBA ALI VKLJUČENA NOVA CILJNA SKUPINA</a:t>
            </a:r>
          </a:p>
          <a:p>
            <a:pPr marL="0" indent="0">
              <a:buNone/>
            </a:pPr>
            <a:r>
              <a:rPr lang="sl-SI" b="1" dirty="0">
                <a:solidFill>
                  <a:schemeClr val="accent3">
                    <a:lumMod val="50000"/>
                  </a:schemeClr>
                </a:solidFill>
              </a:rPr>
              <a:t>NALOŽBE </a:t>
            </a:r>
            <a:r>
              <a:rPr lang="sl-SI" dirty="0"/>
              <a:t>KADAR SO POTREBNE ZA IZVEDBO OPERACIJE- SAMO NALOŽBA NI UPRAVIČENA</a:t>
            </a:r>
          </a:p>
          <a:p>
            <a:pPr marL="0" indent="0">
              <a:buNone/>
            </a:pPr>
            <a:r>
              <a:rPr lang="sl-SI" b="1" dirty="0">
                <a:solidFill>
                  <a:schemeClr val="accent3">
                    <a:lumMod val="50000"/>
                  </a:schemeClr>
                </a:solidFill>
              </a:rPr>
              <a:t>PARTNERSTVO: </a:t>
            </a:r>
            <a:r>
              <a:rPr lang="sl-SI" dirty="0"/>
              <a:t>VEČ KOT DVA PARTNERJA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720609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6451" y="260646"/>
            <a:ext cx="22193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avokotnik 4"/>
          <p:cNvSpPr/>
          <p:nvPr/>
        </p:nvSpPr>
        <p:spPr>
          <a:xfrm>
            <a:off x="3193727" y="451086"/>
            <a:ext cx="584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endParaRPr lang="sl-SI" sz="2000" dirty="0">
              <a:solidFill>
                <a:prstClr val="black"/>
              </a:solidFill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2555776" y="541984"/>
            <a:ext cx="61926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sl-SI" sz="2800" b="1" dirty="0">
                <a:solidFill>
                  <a:schemeClr val="accent3">
                    <a:lumMod val="50000"/>
                  </a:schemeClr>
                </a:solidFill>
              </a:rPr>
              <a:t>2.1. Razvoj osnovnih storitev</a:t>
            </a:r>
          </a:p>
          <a:p>
            <a:pPr algn="ctr" fontAlgn="ctr"/>
            <a:r>
              <a:rPr lang="sl-SI" sz="2800" b="1" dirty="0">
                <a:solidFill>
                  <a:schemeClr val="accent3">
                    <a:lumMod val="50000"/>
                  </a:schemeClr>
                </a:solidFill>
              </a:rPr>
              <a:t>(80% sofinanciranje, EKSRP)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57200" y="1672208"/>
            <a:ext cx="8435280" cy="49251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l-SI" b="1" dirty="0">
                <a:solidFill>
                  <a:schemeClr val="accent3">
                    <a:lumMod val="50000"/>
                  </a:schemeClr>
                </a:solidFill>
              </a:rPr>
              <a:t>VSEBINA: </a:t>
            </a:r>
          </a:p>
          <a:p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UREDITEV IN NAKUP OPREME V OBJEKTE SKUPNEGA POMENA (KULTURNI, GASILSKI DOMOVI, …..),</a:t>
            </a:r>
          </a:p>
          <a:p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OŽIVITEV VAŠKEGA JEDRA,</a:t>
            </a:r>
          </a:p>
          <a:p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OBNOVA IN OPREMA REKREACIJSKIH POVRŠIN (ŠPORTNA, OTROŠKA IGRIŠČA),</a:t>
            </a:r>
          </a:p>
          <a:p>
            <a:pPr marL="0" indent="0">
              <a:buNone/>
            </a:pPr>
            <a:r>
              <a:rPr lang="sl-SI" b="1" dirty="0">
                <a:solidFill>
                  <a:schemeClr val="accent3">
                    <a:lumMod val="50000"/>
                  </a:schemeClr>
                </a:solidFill>
              </a:rPr>
              <a:t>NAMEN IN CILJ: </a:t>
            </a:r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DVIG KAKOVOSTI BIVANJA,</a:t>
            </a:r>
          </a:p>
          <a:p>
            <a:pPr marL="0" indent="0">
              <a:buNone/>
            </a:pPr>
            <a:r>
              <a:rPr lang="sl-SI" b="1" dirty="0">
                <a:solidFill>
                  <a:schemeClr val="accent3">
                    <a:lumMod val="50000"/>
                  </a:schemeClr>
                </a:solidFill>
              </a:rPr>
              <a:t>NALOŽBE </a:t>
            </a:r>
            <a:r>
              <a:rPr lang="sl-SI" dirty="0"/>
              <a:t>UKREP NAMENJEM MANJŠIM NALOŽBAM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1859534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6451" y="260646"/>
            <a:ext cx="22193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avokotnik 4"/>
          <p:cNvSpPr/>
          <p:nvPr/>
        </p:nvSpPr>
        <p:spPr>
          <a:xfrm>
            <a:off x="3193727" y="451086"/>
            <a:ext cx="584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endParaRPr lang="sl-SI" sz="2000" dirty="0">
              <a:solidFill>
                <a:prstClr val="black"/>
              </a:solidFill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2555776" y="541984"/>
            <a:ext cx="61926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sl-SI" sz="2800" b="1" dirty="0">
                <a:solidFill>
                  <a:schemeClr val="accent3">
                    <a:lumMod val="50000"/>
                  </a:schemeClr>
                </a:solidFill>
              </a:rPr>
              <a:t>3.1. Ohranjanje naravnih virov</a:t>
            </a:r>
          </a:p>
          <a:p>
            <a:pPr algn="ctr" fontAlgn="ctr"/>
            <a:r>
              <a:rPr lang="sl-SI" sz="2800" b="1" dirty="0">
                <a:solidFill>
                  <a:schemeClr val="accent3">
                    <a:lumMod val="50000"/>
                  </a:schemeClr>
                </a:solidFill>
              </a:rPr>
              <a:t>(80% sofinanciranje, EKSRP in ESRR)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57200" y="1672208"/>
            <a:ext cx="8435280" cy="49251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l-SI" b="1" dirty="0">
                <a:solidFill>
                  <a:schemeClr val="accent3">
                    <a:lumMod val="50000"/>
                  </a:schemeClr>
                </a:solidFill>
              </a:rPr>
              <a:t>VSEBINA: </a:t>
            </a:r>
          </a:p>
          <a:p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IZOBRAŽEVANJA O POMENU OHRANJANJA OKOLJA</a:t>
            </a:r>
          </a:p>
          <a:p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POVEZOVANJE STROKOVNIH INŠTITUCIJ Z GOPSODARSTVOM,</a:t>
            </a:r>
          </a:p>
          <a:p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OHRANJANJE ŽIVLJENSKEGA OKOLJA ŽIVALI IN RASTLIN (HABITATOV),</a:t>
            </a:r>
          </a:p>
          <a:p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INTERPRETACIJA NARAVE,</a:t>
            </a:r>
          </a:p>
          <a:p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OKOLJU PRILAGOJENE KMETIJSKE PRAKSE,</a:t>
            </a:r>
          </a:p>
          <a:p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INVAZIVNE TUJERODNE RASTLINSKE IN ŽIVALSKE VRSTE,</a:t>
            </a:r>
          </a:p>
          <a:p>
            <a:pPr marL="0" indent="0">
              <a:buNone/>
            </a:pPr>
            <a:r>
              <a:rPr lang="sl-SI" b="1" dirty="0">
                <a:solidFill>
                  <a:schemeClr val="accent3">
                    <a:lumMod val="50000"/>
                  </a:schemeClr>
                </a:solidFill>
              </a:rPr>
              <a:t>NAMEN IN CILJ: </a:t>
            </a:r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OHRANJANJE NARAVNE IN KULTURNE KRAJINE</a:t>
            </a:r>
          </a:p>
          <a:p>
            <a:pPr marL="0" indent="0">
              <a:buNone/>
            </a:pPr>
            <a:r>
              <a:rPr lang="sl-SI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22183286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6451" y="260646"/>
            <a:ext cx="22193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avokotnik 4"/>
          <p:cNvSpPr/>
          <p:nvPr/>
        </p:nvSpPr>
        <p:spPr>
          <a:xfrm>
            <a:off x="3193727" y="451086"/>
            <a:ext cx="584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endParaRPr lang="sl-SI" sz="2000" dirty="0">
              <a:solidFill>
                <a:prstClr val="black"/>
              </a:solidFill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2555776" y="541984"/>
            <a:ext cx="61926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sl-SI" sz="2800" b="1" dirty="0">
                <a:solidFill>
                  <a:schemeClr val="accent3">
                    <a:lumMod val="50000"/>
                  </a:schemeClr>
                </a:solidFill>
              </a:rPr>
              <a:t>4.1. Zmanjšanje onesnaženosti in ohranjanje naravnih virov</a:t>
            </a:r>
          </a:p>
          <a:p>
            <a:pPr algn="ctr" fontAlgn="ctr"/>
            <a:r>
              <a:rPr lang="sl-SI" sz="2800" b="1" dirty="0">
                <a:solidFill>
                  <a:schemeClr val="accent3">
                    <a:lumMod val="50000"/>
                  </a:schemeClr>
                </a:solidFill>
              </a:rPr>
              <a:t>(80% sofinanciranje, EKSRP in ESRR)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57200" y="1672208"/>
            <a:ext cx="8435280" cy="49251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l-SI" b="1" dirty="0">
                <a:solidFill>
                  <a:schemeClr val="accent3">
                    <a:lumMod val="50000"/>
                  </a:schemeClr>
                </a:solidFill>
              </a:rPr>
              <a:t>VSEBINA: </a:t>
            </a:r>
          </a:p>
          <a:p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IZOBRAŽEVANJA O POMENU OHRANJANJA OKOLJA,</a:t>
            </a:r>
          </a:p>
          <a:p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OZAVEŠČANJE O ONESNAŽEVALCIH ZRAKA (NPR.:LESNA BIOMASA)</a:t>
            </a:r>
          </a:p>
          <a:p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KROŽNO GOSPODARSTVO,</a:t>
            </a:r>
          </a:p>
          <a:p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TRAJNOSTNA MOBILNOST, RAZLIČNE OBLIKE PREVOZA</a:t>
            </a:r>
          </a:p>
          <a:p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ZBIRANJE IN PONOVNA UPORABA ODPADKOV-DALJŠE KROŽENJE</a:t>
            </a:r>
          </a:p>
          <a:p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OBNOVA SISTEMOV TEMATSKIH, KOLESARSKIH…, POTI, KI VPLIVAJO NA ZMANJŠEVANJE TOPLOGREDNIH PLINOV,</a:t>
            </a:r>
          </a:p>
          <a:p>
            <a:endParaRPr lang="sl-SI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sl-SI" b="1" dirty="0">
                <a:solidFill>
                  <a:schemeClr val="accent3">
                    <a:lumMod val="50000"/>
                  </a:schemeClr>
                </a:solidFill>
              </a:rPr>
              <a:t>NAMEN IN CILJ: </a:t>
            </a:r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OHRANJANJE NARAVNIH VIROV</a:t>
            </a:r>
          </a:p>
          <a:p>
            <a:pPr marL="0" indent="0">
              <a:buNone/>
            </a:pPr>
            <a:r>
              <a:rPr lang="sl-SI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16522403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6451" y="260646"/>
            <a:ext cx="22193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avokotnik 4"/>
          <p:cNvSpPr/>
          <p:nvPr/>
        </p:nvSpPr>
        <p:spPr>
          <a:xfrm>
            <a:off x="3193727" y="451086"/>
            <a:ext cx="584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endParaRPr lang="sl-SI" sz="2000" dirty="0">
              <a:solidFill>
                <a:prstClr val="black"/>
              </a:solidFill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2555776" y="541984"/>
            <a:ext cx="61926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sl-SI" sz="2800" b="1" dirty="0">
                <a:solidFill>
                  <a:schemeClr val="accent3">
                    <a:lumMod val="50000"/>
                  </a:schemeClr>
                </a:solidFill>
              </a:rPr>
              <a:t>5.1. Lokalna pripadnost</a:t>
            </a:r>
          </a:p>
          <a:p>
            <a:pPr algn="ctr" fontAlgn="ctr"/>
            <a:r>
              <a:rPr lang="sl-SI" sz="2800" b="1" dirty="0">
                <a:solidFill>
                  <a:schemeClr val="accent3">
                    <a:lumMod val="50000"/>
                  </a:schemeClr>
                </a:solidFill>
              </a:rPr>
              <a:t>(80% sofinanciranje, EKSRP in ESRR)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57200" y="1672208"/>
            <a:ext cx="8435280" cy="492514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l-SI" sz="3800" b="1" dirty="0">
                <a:solidFill>
                  <a:schemeClr val="accent3">
                    <a:lumMod val="50000"/>
                  </a:schemeClr>
                </a:solidFill>
              </a:rPr>
              <a:t>VSEBINA: </a:t>
            </a:r>
          </a:p>
          <a:p>
            <a:r>
              <a:rPr lang="sl-SI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RAZLIČNE OBLIKE DRUŠTVENIH DEJAVNOSTI IN DRUGE OBLIKE POVEZOVANJA,</a:t>
            </a:r>
          </a:p>
          <a:p>
            <a:r>
              <a:rPr lang="sl-SI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LOKALNA IDENTITETA,</a:t>
            </a:r>
          </a:p>
          <a:p>
            <a:r>
              <a:rPr lang="sl-SI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IZOBRAŽEVANJA, PREDSTAVITVE, DELAVNICE , PRIREDITVE NAMENJENE POVEZOVANJU PREBIVALCEV</a:t>
            </a:r>
          </a:p>
          <a:p>
            <a:r>
              <a:rPr lang="sl-SI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UREDITEV PROSTOROV</a:t>
            </a:r>
          </a:p>
          <a:p>
            <a:pPr marL="0" indent="0">
              <a:buNone/>
            </a:pPr>
            <a:endParaRPr lang="sl-SI" sz="38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l-SI" sz="3800" b="1" dirty="0">
                <a:solidFill>
                  <a:schemeClr val="accent3">
                    <a:lumMod val="50000"/>
                  </a:schemeClr>
                </a:solidFill>
              </a:rPr>
              <a:t>NAMEN IN CILJ: </a:t>
            </a:r>
            <a:r>
              <a:rPr lang="sl-SI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VKLJUČEVANJE PREBIVALSTVA V LOKALNO ŽIVLJENJE</a:t>
            </a:r>
          </a:p>
          <a:p>
            <a:pPr marL="0" indent="0">
              <a:buNone/>
            </a:pPr>
            <a:endParaRPr lang="sl-SI" sz="38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l-SI" sz="3800" b="1" dirty="0">
                <a:solidFill>
                  <a:schemeClr val="accent3">
                    <a:lumMod val="50000"/>
                  </a:schemeClr>
                </a:solidFill>
              </a:rPr>
              <a:t>RANLJIVE SKUPINE: </a:t>
            </a:r>
            <a:r>
              <a:rPr lang="sl-SI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MLADI DO 35 LETA STAROSTI, STAREJŠI BREZPOSELNI IN UPOKOJENCI</a:t>
            </a:r>
            <a:endParaRPr lang="sl-SI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sl-SI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7211872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6451" y="260646"/>
            <a:ext cx="22193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avokotnik 4"/>
          <p:cNvSpPr/>
          <p:nvPr/>
        </p:nvSpPr>
        <p:spPr>
          <a:xfrm>
            <a:off x="3193727" y="451086"/>
            <a:ext cx="584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endParaRPr lang="sl-SI" sz="2000" dirty="0">
              <a:solidFill>
                <a:prstClr val="black"/>
              </a:solidFill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2555776" y="541984"/>
            <a:ext cx="61926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sl-SI" sz="2800" b="1" dirty="0">
                <a:solidFill>
                  <a:schemeClr val="accent3">
                    <a:lumMod val="50000"/>
                  </a:schemeClr>
                </a:solidFill>
              </a:rPr>
              <a:t>5.2. Medgeneracijsko sodelovanje in vključevanje ranljivih skupin</a:t>
            </a:r>
          </a:p>
          <a:p>
            <a:pPr algn="ctr" fontAlgn="ctr"/>
            <a:r>
              <a:rPr lang="sl-SI" sz="2800" b="1" dirty="0">
                <a:solidFill>
                  <a:schemeClr val="accent3">
                    <a:lumMod val="50000"/>
                  </a:schemeClr>
                </a:solidFill>
              </a:rPr>
              <a:t>(80% sofinanciranje, EKSRP in ESRR)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57200" y="1672208"/>
            <a:ext cx="8435280" cy="49251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l-SI" b="1" dirty="0">
                <a:solidFill>
                  <a:schemeClr val="accent3">
                    <a:lumMod val="50000"/>
                  </a:schemeClr>
                </a:solidFill>
              </a:rPr>
              <a:t>VSEBINA: </a:t>
            </a:r>
          </a:p>
          <a:p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RAZLIČNE OBLIKEMEGENERACIJSKEGA SODELOVANJA IN POVEZOVANJA, </a:t>
            </a:r>
          </a:p>
          <a:p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VKLJUČEVANJE RANLJIVIH SKUPIN,</a:t>
            </a:r>
          </a:p>
          <a:p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IZOBRAŽEVANJA, PREDSTAVITVE, DELAVNICE , PRIREDITVE NAMENJENE POVEZOVANJU PREBIVALCEV</a:t>
            </a:r>
          </a:p>
          <a:p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UREDITEV PROSTOROV</a:t>
            </a:r>
          </a:p>
          <a:p>
            <a:pPr marL="0" indent="0">
              <a:buNone/>
            </a:pPr>
            <a:r>
              <a:rPr lang="sl-SI" b="1" dirty="0">
                <a:solidFill>
                  <a:schemeClr val="accent3">
                    <a:lumMod val="50000"/>
                  </a:schemeClr>
                </a:solidFill>
              </a:rPr>
              <a:t>NAMEN IN CILJ: </a:t>
            </a:r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VKLJUČEVANJE PREBIVALSTVA V LOKALNO ŽIVLJENJE</a:t>
            </a:r>
          </a:p>
          <a:p>
            <a:pPr marL="0" indent="0">
              <a:buNone/>
            </a:pPr>
            <a:r>
              <a:rPr lang="sl-SI" b="1" dirty="0">
                <a:solidFill>
                  <a:schemeClr val="accent3">
                    <a:lumMod val="50000"/>
                  </a:schemeClr>
                </a:solidFill>
              </a:rPr>
              <a:t>RANLJIVE SKUPINE: </a:t>
            </a:r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MLADI DO 35 LETA STAROSTI, STAREJŠI BREZPOSELNI IN UPOKOJENCI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22052961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6451" y="260646"/>
            <a:ext cx="22193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avokotnik 4"/>
          <p:cNvSpPr/>
          <p:nvPr/>
        </p:nvSpPr>
        <p:spPr>
          <a:xfrm>
            <a:off x="3193727" y="451086"/>
            <a:ext cx="584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endParaRPr lang="sl-SI" sz="2000" dirty="0">
              <a:solidFill>
                <a:prstClr val="black"/>
              </a:solidFill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2555776" y="541984"/>
            <a:ext cx="61926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sl-SI" sz="2800" b="1" dirty="0">
                <a:solidFill>
                  <a:schemeClr val="accent3">
                    <a:lumMod val="50000"/>
                  </a:schemeClr>
                </a:solidFill>
              </a:rPr>
              <a:t>KAZALNIKI UČINKA </a:t>
            </a:r>
          </a:p>
          <a:p>
            <a:pPr algn="ctr" fontAlgn="ctr"/>
            <a:r>
              <a:rPr lang="sl-SI" sz="2800" b="1" dirty="0">
                <a:solidFill>
                  <a:schemeClr val="accent3">
                    <a:lumMod val="50000"/>
                  </a:schemeClr>
                </a:solidFill>
              </a:rPr>
              <a:t>KAZALNIKI REZULTATA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57200" y="1672208"/>
            <a:ext cx="8435280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/>
              <a:t>Kazalniki učinka – doseganje ob zaključku operacije</a:t>
            </a:r>
          </a:p>
          <a:p>
            <a:pPr marL="0" indent="0">
              <a:buNone/>
            </a:pPr>
            <a:r>
              <a:rPr lang="sl-SI" dirty="0"/>
              <a:t>Kazalniki rezultata – doseganje 5 let po zaključku</a:t>
            </a:r>
          </a:p>
          <a:p>
            <a:r>
              <a:rPr lang="sl-SI" dirty="0"/>
              <a:t>ne več kot 5, merljivi</a:t>
            </a:r>
          </a:p>
          <a:p>
            <a:r>
              <a:rPr lang="sl-SI" dirty="0"/>
              <a:t>izberite le kazalnike, ki jih vaša operacija dosega, ne izbirajte kazalnikov zaradi večjega števila točk,</a:t>
            </a:r>
          </a:p>
          <a:p>
            <a:r>
              <a:rPr lang="sl-SI" dirty="0"/>
              <a:t>kazalniki, ki jih ob oddaji zahtevka ali 5 let po operacije ne dosegate so lahko razlog za vračilo sredstev.</a:t>
            </a:r>
          </a:p>
        </p:txBody>
      </p:sp>
    </p:spTree>
    <p:extLst>
      <p:ext uri="{BB962C8B-B14F-4D97-AF65-F5344CB8AC3E}">
        <p14:creationId xmlns:p14="http://schemas.microsoft.com/office/powerpoint/2010/main" xmlns="" val="1661569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značba mesta vsebine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19617483"/>
              </p:ext>
            </p:extLst>
          </p:nvPr>
        </p:nvGraphicFramePr>
        <p:xfrm>
          <a:off x="457200" y="1340768"/>
          <a:ext cx="843528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260648"/>
            <a:ext cx="22193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avokotnik 3"/>
          <p:cNvSpPr/>
          <p:nvPr/>
        </p:nvSpPr>
        <p:spPr>
          <a:xfrm>
            <a:off x="3779912" y="589588"/>
            <a:ext cx="41044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b="1" dirty="0">
                <a:solidFill>
                  <a:prstClr val="black"/>
                </a:solidFill>
                <a:cs typeface="Times New Roman" pitchFamily="18" charset="0"/>
              </a:rPr>
              <a:t>Območje LAS</a:t>
            </a:r>
            <a:endParaRPr lang="sl-SI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22193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avokotnik 3"/>
          <p:cNvSpPr/>
          <p:nvPr/>
        </p:nvSpPr>
        <p:spPr>
          <a:xfrm>
            <a:off x="3707904" y="575026"/>
            <a:ext cx="46085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b="1" dirty="0">
                <a:solidFill>
                  <a:prstClr val="black"/>
                </a:solidFill>
              </a:rPr>
              <a:t>Upravičeni stroški Sklop A</a:t>
            </a:r>
          </a:p>
          <a:p>
            <a:endParaRPr lang="sl-SI" sz="28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13D286E4-E05A-4331-896A-CCBF15607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53442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400" b="1" dirty="0"/>
              <a:t>Priprava vloge</a:t>
            </a:r>
          </a:p>
          <a:p>
            <a:r>
              <a:rPr lang="sl-SI" sz="2400" dirty="0"/>
              <a:t>najnižji znesek javne podpore 2.000 EUR</a:t>
            </a:r>
          </a:p>
          <a:p>
            <a:r>
              <a:rPr lang="sl-SI" sz="2400" dirty="0"/>
              <a:t>vrednost operacije več kot 20.000 EUR – tri faze, vrednost izplačila ene faze &gt; 5.000 EUR,</a:t>
            </a:r>
          </a:p>
          <a:p>
            <a:r>
              <a:rPr lang="sl-SI" sz="2400" dirty="0"/>
              <a:t>vodenje ločenega računovodstva, ali ustrezna računovodska koda za vse transakcije.</a:t>
            </a:r>
          </a:p>
          <a:p>
            <a:r>
              <a:rPr lang="sl-SI" sz="2400" dirty="0"/>
              <a:t>upravičenec na dan oddaje vloge največ 50 EUR zapadlih obveznosti (FURS) – potrdil ni potrebno prilagati, paziti le na višini dolga,</a:t>
            </a:r>
          </a:p>
          <a:p>
            <a:r>
              <a:rPr lang="sl-SI" sz="2400" dirty="0"/>
              <a:t>upravičeni stroški operacije ne presegajo 5.000 EUR – ponudb ni potrebno prilagati.</a:t>
            </a:r>
          </a:p>
          <a:p>
            <a:r>
              <a:rPr lang="sl-SI" sz="2400" dirty="0"/>
              <a:t>Izsek iz proračuna, NRP, program dela – razvidno mora biti, da so zagotovljena sredstva. </a:t>
            </a:r>
          </a:p>
          <a:p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xmlns="" val="4241678640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22193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avokotnik 3"/>
          <p:cNvSpPr/>
          <p:nvPr/>
        </p:nvSpPr>
        <p:spPr>
          <a:xfrm>
            <a:off x="3707904" y="575026"/>
            <a:ext cx="46085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b="1" dirty="0">
                <a:solidFill>
                  <a:prstClr val="black"/>
                </a:solidFill>
              </a:rPr>
              <a:t>Upravičeni stroški Sklop A</a:t>
            </a:r>
          </a:p>
          <a:p>
            <a:endParaRPr lang="sl-SI" sz="28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13D286E4-E05A-4331-896A-CCBF15607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53442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400" b="1" dirty="0"/>
              <a:t>TRI PONUDBE</a:t>
            </a:r>
          </a:p>
          <a:p>
            <a:r>
              <a:rPr lang="sl-SI" sz="2400" dirty="0"/>
              <a:t>upošteva se vrednost najnižje ponudbe (skladnost z zakonodajo javnih financ in gospodarnost se preverja ob oddaji vloge – pazite na notranje pravilnike, ki določajo naročanje).</a:t>
            </a:r>
          </a:p>
          <a:p>
            <a:pPr marL="0" indent="0">
              <a:buNone/>
            </a:pPr>
            <a:r>
              <a:rPr lang="sl-SI" sz="2400" b="1" dirty="0"/>
              <a:t>ENA PONUDBA, kadar je strošek:</a:t>
            </a:r>
          </a:p>
          <a:p>
            <a:r>
              <a:rPr lang="sl-SI" sz="2400" dirty="0"/>
              <a:t>opredeljen v katalogu najvišjih priznanih vrednosti ali v katalogu kmetijske in gozdarske mehanizacije,</a:t>
            </a:r>
          </a:p>
          <a:p>
            <a:r>
              <a:rPr lang="sl-SI" sz="2400" dirty="0"/>
              <a:t>predpisani stroški s strani države ali lokalne skupnosti,</a:t>
            </a:r>
          </a:p>
          <a:p>
            <a:r>
              <a:rPr lang="sl-SI" sz="2400" dirty="0"/>
              <a:t>stroški dela osebja,</a:t>
            </a:r>
          </a:p>
          <a:p>
            <a:r>
              <a:rPr lang="sl-SI" sz="2400" dirty="0"/>
              <a:t>upravičenec je naročnik v skladu z javnim naročanjem (paziti na interne pravilnike),</a:t>
            </a:r>
          </a:p>
          <a:p>
            <a:pPr>
              <a:buFontTx/>
              <a:buChar char="-"/>
            </a:pPr>
            <a:endParaRPr lang="sl-SI" sz="2400" b="1" dirty="0"/>
          </a:p>
          <a:p>
            <a:pPr marL="0" indent="0">
              <a:buNone/>
            </a:pPr>
            <a:endParaRPr lang="sl-SI" sz="2400" b="1" dirty="0"/>
          </a:p>
        </p:txBody>
      </p:sp>
    </p:spTree>
    <p:extLst>
      <p:ext uri="{BB962C8B-B14F-4D97-AF65-F5344CB8AC3E}">
        <p14:creationId xmlns:p14="http://schemas.microsoft.com/office/powerpoint/2010/main" xmlns="" val="607870007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22193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avokotnik 3"/>
          <p:cNvSpPr/>
          <p:nvPr/>
        </p:nvSpPr>
        <p:spPr>
          <a:xfrm>
            <a:off x="3923928" y="226993"/>
            <a:ext cx="46085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b="1" dirty="0">
                <a:solidFill>
                  <a:prstClr val="black"/>
                </a:solidFill>
              </a:rPr>
              <a:t>Upravičeni stroški Sklop A</a:t>
            </a:r>
          </a:p>
          <a:p>
            <a:endParaRPr lang="sl-SI" sz="28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13D286E4-E05A-4331-896A-CCBF15607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9132"/>
            <a:ext cx="8229600" cy="52122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400" b="1" dirty="0"/>
              <a:t>STROŠKI MATERIALA, NALOŽB IN STORITEV</a:t>
            </a:r>
          </a:p>
          <a:p>
            <a:r>
              <a:rPr lang="sl-SI" sz="2400" dirty="0"/>
              <a:t>neposredna povezava s cilji,</a:t>
            </a:r>
          </a:p>
          <a:p>
            <a:r>
              <a:rPr lang="sl-SI" sz="2400" dirty="0"/>
              <a:t>pridobljena vsa dovoljenja (upoštevati zakonodajo o graditvi objektov, soglasja </a:t>
            </a:r>
            <a:r>
              <a:rPr lang="sl-SI" sz="2400" dirty="0" err="1"/>
              <a:t>soglasodajalcev</a:t>
            </a:r>
            <a:r>
              <a:rPr lang="sl-SI" sz="2400" dirty="0"/>
              <a:t> –naravovarstveni atlas),</a:t>
            </a:r>
          </a:p>
          <a:p>
            <a:r>
              <a:rPr lang="sl-SI" sz="2400" dirty="0"/>
              <a:t>investicijska dokumentacija (velja za javni sektor- neposredni uporabniki proračuna za vsako operacijo, posredni uporabniki kadar je vrednost operacije nad 300.000 EUR (gradnja, nakup opreme ali kombinirane operacije),</a:t>
            </a:r>
          </a:p>
          <a:p>
            <a:r>
              <a:rPr lang="sl-SI" sz="2400" dirty="0"/>
              <a:t>pri izboru izvajalca upoštevati zakonodajo s področja javnih financ,</a:t>
            </a:r>
          </a:p>
          <a:p>
            <a:r>
              <a:rPr lang="sl-SI" sz="2400" dirty="0"/>
              <a:t>lastništvo zemljišč – ZK izpisek, ali overovljeno soglasje lastnika, pri gradnji stavbna pravica</a:t>
            </a:r>
          </a:p>
        </p:txBody>
      </p:sp>
    </p:spTree>
    <p:extLst>
      <p:ext uri="{BB962C8B-B14F-4D97-AF65-F5344CB8AC3E}">
        <p14:creationId xmlns:p14="http://schemas.microsoft.com/office/powerpoint/2010/main" xmlns="" val="1543425614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22193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avokotnik 3"/>
          <p:cNvSpPr/>
          <p:nvPr/>
        </p:nvSpPr>
        <p:spPr>
          <a:xfrm>
            <a:off x="3707904" y="575026"/>
            <a:ext cx="46085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b="1" dirty="0">
                <a:solidFill>
                  <a:prstClr val="black"/>
                </a:solidFill>
              </a:rPr>
              <a:t>Upravičeni stroški Sklop A</a:t>
            </a:r>
          </a:p>
          <a:p>
            <a:endParaRPr lang="sl-SI" sz="28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13D286E4-E05A-4331-896A-CCBF15607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81100"/>
            <a:ext cx="8229600" cy="534424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sl-SI" sz="2400" b="1" dirty="0"/>
          </a:p>
          <a:p>
            <a:pPr marL="0" indent="0">
              <a:buNone/>
            </a:pPr>
            <a:r>
              <a:rPr lang="sl-SI" sz="2400" b="1" dirty="0"/>
              <a:t>STROŠKI MATERIALA, NALOŽB IN STORITEV</a:t>
            </a:r>
          </a:p>
          <a:p>
            <a:r>
              <a:rPr lang="sl-SI" sz="2400" dirty="0"/>
              <a:t>nakup RABLJENE OPREME NI upravičen strošek</a:t>
            </a:r>
          </a:p>
          <a:p>
            <a:r>
              <a:rPr lang="sl-SI" sz="2400" dirty="0"/>
              <a:t>lastništvo opreme, lokacija opreme, uporabno dovoljenje za objekt, kjer bo shranjena oprema,</a:t>
            </a:r>
          </a:p>
          <a:p>
            <a:r>
              <a:rPr lang="sl-SI" sz="2400" dirty="0"/>
              <a:t>priložena skica prostorov z vrisano opremo, pri mobilni opremi določena lokacija hrambe (uporabno oz. gradbeno za objekt !),</a:t>
            </a:r>
          </a:p>
          <a:p>
            <a:endParaRPr lang="sl-SI" sz="2400" dirty="0"/>
          </a:p>
          <a:p>
            <a:pPr marL="0" indent="0">
              <a:buNone/>
            </a:pP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xmlns="" val="1303479434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22193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avokotnik 3"/>
          <p:cNvSpPr/>
          <p:nvPr/>
        </p:nvSpPr>
        <p:spPr>
          <a:xfrm>
            <a:off x="3707904" y="356437"/>
            <a:ext cx="46085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b="1" dirty="0">
                <a:solidFill>
                  <a:prstClr val="black"/>
                </a:solidFill>
              </a:rPr>
              <a:t>Upravičeni stroški Sklop A</a:t>
            </a:r>
          </a:p>
          <a:p>
            <a:endParaRPr lang="sl-SI" sz="28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13D286E4-E05A-4331-896A-CCBF15607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400" b="1" dirty="0"/>
              <a:t>STROŠKI DELA ZAPOSLENIH OSEB – STROŠKI PLAČ</a:t>
            </a:r>
          </a:p>
          <a:p>
            <a:r>
              <a:rPr lang="sl-SI" sz="2400" dirty="0"/>
              <a:t>neposredna povezava s cilji,</a:t>
            </a:r>
          </a:p>
          <a:p>
            <a:r>
              <a:rPr lang="sl-SI" sz="2400" dirty="0"/>
              <a:t>stroški zaposlene osebe,</a:t>
            </a:r>
          </a:p>
          <a:p>
            <a:r>
              <a:rPr lang="sl-SI" sz="2400" dirty="0"/>
              <a:t>polni delovni čas (povprečje 174 ur mesečno) ali del delovnega časa</a:t>
            </a:r>
          </a:p>
          <a:p>
            <a:r>
              <a:rPr lang="sl-SI" sz="2400" dirty="0"/>
              <a:t>upravičeni stroški so plače + davki + prispevki delavca in delodajalca + prehrana, prevoz, povračila, nadomestila + drugi prejemki + </a:t>
            </a:r>
            <a:r>
              <a:rPr lang="sl-SI" sz="2400" dirty="0" err="1"/>
              <a:t>ljubilejne</a:t>
            </a:r>
            <a:r>
              <a:rPr lang="sl-SI" sz="2400" dirty="0"/>
              <a:t> nagrade + premije kolektivnega dodanega pokojninskega zavarovanja)</a:t>
            </a:r>
          </a:p>
          <a:p>
            <a:r>
              <a:rPr lang="sl-SI" sz="2400" dirty="0"/>
              <a:t>službena potovanja (18% cene neosvinčenega motornega vozila), potni nalog s priloženimi računi, mesečno poročilo – namen potovanja</a:t>
            </a:r>
          </a:p>
          <a:p>
            <a:endParaRPr lang="sl-SI" sz="2400" dirty="0"/>
          </a:p>
          <a:p>
            <a:pPr marL="0" indent="0">
              <a:buNone/>
            </a:pP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xmlns="" val="1039064821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22193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avokotnik 3"/>
          <p:cNvSpPr/>
          <p:nvPr/>
        </p:nvSpPr>
        <p:spPr>
          <a:xfrm>
            <a:off x="3707904" y="356437"/>
            <a:ext cx="46085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b="1" dirty="0">
                <a:solidFill>
                  <a:prstClr val="black"/>
                </a:solidFill>
              </a:rPr>
              <a:t>Upravičeni stroški Sklop A</a:t>
            </a:r>
          </a:p>
          <a:p>
            <a:endParaRPr lang="sl-SI" sz="28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13D286E4-E05A-4331-896A-CCBF15607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400" b="1" dirty="0"/>
              <a:t>STROŠKI DELA ZUNANJIH IZVAJALCEV</a:t>
            </a:r>
          </a:p>
          <a:p>
            <a:r>
              <a:rPr lang="sl-SI" sz="2400" dirty="0"/>
              <a:t>neposredna povezava s cilji,</a:t>
            </a:r>
          </a:p>
          <a:p>
            <a:r>
              <a:rPr lang="sl-SI" sz="2400" dirty="0"/>
              <a:t>avtorska, </a:t>
            </a:r>
            <a:r>
              <a:rPr lang="sl-SI" sz="2400" dirty="0" err="1"/>
              <a:t>podjemna</a:t>
            </a:r>
            <a:r>
              <a:rPr lang="sl-SI" sz="2400" dirty="0"/>
              <a:t>, študentski servis – 3 ponudbe,</a:t>
            </a:r>
          </a:p>
          <a:p>
            <a:r>
              <a:rPr lang="sl-SI" sz="2400" dirty="0"/>
              <a:t>Prevodi, </a:t>
            </a:r>
            <a:r>
              <a:rPr lang="sl-SI" sz="2400" dirty="0" err="1"/>
              <a:t>lektorstvo</a:t>
            </a:r>
            <a:r>
              <a:rPr lang="sl-SI" sz="2400" dirty="0"/>
              <a:t>, svetovanja,……</a:t>
            </a:r>
          </a:p>
          <a:p>
            <a:pPr marL="0" indent="0">
              <a:buNone/>
            </a:pPr>
            <a:r>
              <a:rPr lang="sl-SI" sz="2600" b="1" dirty="0"/>
              <a:t>STROŠKI ZUNANJIH IZVAJALCEV – SPLOŠNI STROŠKI</a:t>
            </a:r>
          </a:p>
          <a:p>
            <a:r>
              <a:rPr lang="sl-SI" sz="2400" dirty="0"/>
              <a:t>neposredno povezava s cilji,</a:t>
            </a:r>
          </a:p>
          <a:p>
            <a:r>
              <a:rPr lang="sl-SI" sz="2400" dirty="0"/>
              <a:t>gradbena, projektna oz. tehnična dokumentacija (stroški arhitektov, inženirjev, svetovalcev,…) in svetovanja </a:t>
            </a:r>
            <a:r>
              <a:rPr lang="sl-SI" sz="2400" dirty="0" err="1"/>
              <a:t>okoljska</a:t>
            </a:r>
            <a:r>
              <a:rPr lang="sl-SI" sz="2400" dirty="0"/>
              <a:t> in ekonomska trajnost (študije izvedljivosti, geodetska agronomska dela, arheološka izkopavanja, arheološki in gradbeni nadzor,…) </a:t>
            </a:r>
            <a:r>
              <a:rPr lang="sl-SI" sz="2400" b="1" dirty="0">
                <a:solidFill>
                  <a:srgbClr val="FF0000"/>
                </a:solidFill>
              </a:rPr>
              <a:t>ti lahko nastanejo od 1.1.2014 dalje in predstavljajo največ 10% stroškov operacije.</a:t>
            </a:r>
          </a:p>
          <a:p>
            <a:endParaRPr lang="sl-SI" sz="2400" b="1" dirty="0">
              <a:solidFill>
                <a:srgbClr val="FF0000"/>
              </a:solidFill>
            </a:endParaRPr>
          </a:p>
          <a:p>
            <a:endParaRPr lang="sl-SI" sz="2400" dirty="0"/>
          </a:p>
          <a:p>
            <a:pPr marL="0" indent="0">
              <a:buNone/>
            </a:pPr>
            <a:endParaRPr lang="sl-SI" sz="2400" dirty="0"/>
          </a:p>
          <a:p>
            <a:endParaRPr lang="sl-SI" sz="2400" dirty="0"/>
          </a:p>
          <a:p>
            <a:endParaRPr lang="sl-SI" sz="2400" dirty="0"/>
          </a:p>
          <a:p>
            <a:pPr marL="0" indent="0">
              <a:buNone/>
            </a:pP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xmlns="" val="3170762090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22193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avokotnik 3"/>
          <p:cNvSpPr/>
          <p:nvPr/>
        </p:nvSpPr>
        <p:spPr>
          <a:xfrm>
            <a:off x="3707904" y="314806"/>
            <a:ext cx="46085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b="1" dirty="0">
                <a:solidFill>
                  <a:prstClr val="black"/>
                </a:solidFill>
              </a:rPr>
              <a:t>Upravičeni stroški Sklop A</a:t>
            </a:r>
          </a:p>
          <a:p>
            <a:endParaRPr lang="sl-SI" sz="28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13D286E4-E05A-4331-896A-CCBF15607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600" b="1" dirty="0"/>
              <a:t>STROŠKI KOORDINACIJE IN VODENJA</a:t>
            </a:r>
          </a:p>
          <a:p>
            <a:r>
              <a:rPr lang="sl-SI" sz="2400" dirty="0"/>
              <a:t>neposredno povezava s cilji,</a:t>
            </a:r>
          </a:p>
          <a:p>
            <a:r>
              <a:rPr lang="sl-SI" sz="2400" dirty="0"/>
              <a:t>organizacija, usklajevanje, nadziranje operacije,</a:t>
            </a:r>
          </a:p>
          <a:p>
            <a:r>
              <a:rPr lang="sl-SI" sz="2400" dirty="0"/>
              <a:t>izraža se kot strošek dela ali kot strošek opravljene storitve,</a:t>
            </a:r>
          </a:p>
          <a:p>
            <a:r>
              <a:rPr lang="sl-SI" sz="2400" dirty="0"/>
              <a:t>največ 10% upravičenih stroškov operacije.</a:t>
            </a:r>
          </a:p>
          <a:p>
            <a:endParaRPr lang="sl-SI" sz="2400" dirty="0"/>
          </a:p>
          <a:p>
            <a:pPr marL="0" indent="0">
              <a:buNone/>
            </a:pPr>
            <a:r>
              <a:rPr lang="sl-SI" sz="2400" b="1" dirty="0"/>
              <a:t>STROŠKI PROMOCIJE</a:t>
            </a:r>
          </a:p>
          <a:p>
            <a:r>
              <a:rPr lang="sl-SI" sz="2400" dirty="0"/>
              <a:t>neposredno povezava s cilji,</a:t>
            </a:r>
          </a:p>
          <a:p>
            <a:r>
              <a:rPr lang="sl-SI" sz="2400" dirty="0"/>
              <a:t>PR operacije(prireditve, spletna stran. Oglasi, sejmi, </a:t>
            </a:r>
            <a:r>
              <a:rPr lang="sl-SI" sz="2400" dirty="0" err="1"/>
              <a:t>promo</a:t>
            </a:r>
            <a:r>
              <a:rPr lang="sl-SI" sz="2400" dirty="0"/>
              <a:t> gradiva),</a:t>
            </a:r>
          </a:p>
          <a:p>
            <a:r>
              <a:rPr lang="sl-SI" sz="2400" dirty="0"/>
              <a:t>izraža se kot strošek dela ali kot strošek opravljene storitve, </a:t>
            </a:r>
          </a:p>
          <a:p>
            <a:r>
              <a:rPr lang="sl-SI" sz="2400" dirty="0"/>
              <a:t>največ 10% upravičenih stroškov operacije.</a:t>
            </a:r>
          </a:p>
          <a:p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xmlns="" val="528996067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22193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avokotnik 3"/>
          <p:cNvSpPr/>
          <p:nvPr/>
        </p:nvSpPr>
        <p:spPr>
          <a:xfrm>
            <a:off x="3707904" y="575026"/>
            <a:ext cx="46085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b="1" dirty="0">
                <a:solidFill>
                  <a:prstClr val="black"/>
                </a:solidFill>
              </a:rPr>
              <a:t>Upravičeni stroški Sklop B</a:t>
            </a:r>
          </a:p>
          <a:p>
            <a:endParaRPr lang="sl-SI" sz="28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13D286E4-E05A-4331-896A-CCBF15607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53442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400" b="1" dirty="0"/>
              <a:t>Priprava vloge</a:t>
            </a:r>
          </a:p>
          <a:p>
            <a:r>
              <a:rPr lang="sl-SI" sz="2400" dirty="0"/>
              <a:t>ena ponudba (skladnost z zakonodajo javnih financ in gospodarnost se preverja ob oddaji zahtevka – pazite na notranje pravilnike postopkov).</a:t>
            </a:r>
          </a:p>
          <a:p>
            <a:r>
              <a:rPr lang="sl-SI" sz="2400" dirty="0"/>
              <a:t>najnižji znesek javne podpore 5.000 EUR</a:t>
            </a:r>
          </a:p>
          <a:p>
            <a:r>
              <a:rPr lang="sl-SI" sz="2400" dirty="0"/>
              <a:t>vrednost operacije več kot 20.000 EUR – tri faze, vrednost izplačila ene faze &gt; 5.000 EUR,</a:t>
            </a:r>
          </a:p>
          <a:p>
            <a:r>
              <a:rPr lang="sl-SI" sz="2400" dirty="0"/>
              <a:t>vodenje ločenega računovodstva, ali ustrezna računovodska koda za vse transakcije.</a:t>
            </a:r>
          </a:p>
          <a:p>
            <a:r>
              <a:rPr lang="sl-SI" sz="2400" dirty="0"/>
              <a:t>upravičenec na dan oddaje vloge največ 50 EUR zapadlih obveznosti.</a:t>
            </a:r>
          </a:p>
        </p:txBody>
      </p:sp>
    </p:spTree>
    <p:extLst>
      <p:ext uri="{BB962C8B-B14F-4D97-AF65-F5344CB8AC3E}">
        <p14:creationId xmlns:p14="http://schemas.microsoft.com/office/powerpoint/2010/main" xmlns="" val="1372438219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22193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avokotnik 3"/>
          <p:cNvSpPr/>
          <p:nvPr/>
        </p:nvSpPr>
        <p:spPr>
          <a:xfrm>
            <a:off x="3707904" y="575026"/>
            <a:ext cx="46085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b="1" dirty="0">
                <a:solidFill>
                  <a:prstClr val="black"/>
                </a:solidFill>
              </a:rPr>
              <a:t>Upravičeni stroški Sklop B</a:t>
            </a:r>
          </a:p>
          <a:p>
            <a:endParaRPr lang="sl-SI" sz="28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13D286E4-E05A-4331-896A-CCBF15607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81100"/>
            <a:ext cx="8229600" cy="53442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400" b="1" dirty="0"/>
              <a:t>STROŠKI GRADNJE</a:t>
            </a:r>
          </a:p>
          <a:p>
            <a:r>
              <a:rPr lang="sl-SI" sz="2400" dirty="0"/>
              <a:t>neposredna povezava s cilji,</a:t>
            </a:r>
          </a:p>
          <a:p>
            <a:r>
              <a:rPr lang="sl-SI" sz="2400" dirty="0"/>
              <a:t>pridobljena vsa dovoljenja (upoštevati zakonodajo o graditvi objektov, soglasja </a:t>
            </a:r>
            <a:r>
              <a:rPr lang="sl-SI" sz="2400" dirty="0" err="1"/>
              <a:t>soglasodajalcev</a:t>
            </a:r>
            <a:r>
              <a:rPr lang="sl-SI" sz="2400" dirty="0"/>
              <a:t> –naravovarstveni atlas),</a:t>
            </a:r>
          </a:p>
          <a:p>
            <a:r>
              <a:rPr lang="sl-SI" sz="2400" dirty="0"/>
              <a:t>investicijska dokumentacija (velja za javni sektor- neposredni uporabniki proračuna za vsako operacijo, posredni uporabniki kadar je vrednost operacije nad 300.000 EUR (gradnja, nakup opreme ali kombinirane operacije),</a:t>
            </a:r>
          </a:p>
          <a:p>
            <a:r>
              <a:rPr lang="sl-SI" sz="2400" dirty="0"/>
              <a:t>pri izboru izvajalca upoštevati zakonodajo s področja javnih financ,</a:t>
            </a:r>
          </a:p>
          <a:p>
            <a:r>
              <a:rPr lang="sl-SI" sz="2400" dirty="0"/>
              <a:t>lastništvo zemljišč (ZK izpis, notarsko overovljena pogodba o najemu, stavbni pravici – trajanje najmanj 5 let po zaključku operacije) </a:t>
            </a:r>
          </a:p>
        </p:txBody>
      </p:sp>
    </p:spTree>
    <p:extLst>
      <p:ext uri="{BB962C8B-B14F-4D97-AF65-F5344CB8AC3E}">
        <p14:creationId xmlns:p14="http://schemas.microsoft.com/office/powerpoint/2010/main" xmlns="" val="3522126382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22193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avokotnik 3"/>
          <p:cNvSpPr/>
          <p:nvPr/>
        </p:nvSpPr>
        <p:spPr>
          <a:xfrm>
            <a:off x="3707904" y="575026"/>
            <a:ext cx="46085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b="1" dirty="0">
                <a:solidFill>
                  <a:prstClr val="black"/>
                </a:solidFill>
              </a:rPr>
              <a:t>Upravičeni stroški Sklop B</a:t>
            </a:r>
          </a:p>
          <a:p>
            <a:endParaRPr lang="sl-SI" sz="28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13D286E4-E05A-4331-896A-CCBF15607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81100"/>
            <a:ext cx="8229600" cy="53442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400" b="1" dirty="0"/>
              <a:t>OPREMA, OPREDMETENA SREDSTVA</a:t>
            </a:r>
          </a:p>
          <a:p>
            <a:r>
              <a:rPr lang="sl-SI" sz="2400" dirty="0"/>
              <a:t>neposredna povezava s cilji,</a:t>
            </a:r>
          </a:p>
          <a:p>
            <a:r>
              <a:rPr lang="sl-SI" sz="2400" dirty="0"/>
              <a:t>Nakup RABLJENE OPREME NI upravičen strošek</a:t>
            </a:r>
          </a:p>
          <a:p>
            <a:r>
              <a:rPr lang="sl-SI" sz="2400" dirty="0"/>
              <a:t>investicijska dokumentacija (velja za javni sektor- neposredni uporabniki proračuna za vsako operacijo, posredni uporabniki kadar je vrednost operacije nad 300.000 EUR (gradnja, nakup opreme ali kombinirane operacije),</a:t>
            </a:r>
          </a:p>
          <a:p>
            <a:r>
              <a:rPr lang="sl-SI" sz="2400" dirty="0"/>
              <a:t>pri izboru izvajalca upoštevati zakonodajo s področja javnih financ,</a:t>
            </a:r>
          </a:p>
          <a:p>
            <a:r>
              <a:rPr lang="sl-SI" sz="2400" dirty="0"/>
              <a:t>lastništvo opreme, lokacija opreme, uporabno dovoljenje za objekt, kjer bo shranjena oprema</a:t>
            </a:r>
          </a:p>
        </p:txBody>
      </p:sp>
    </p:spTree>
    <p:extLst>
      <p:ext uri="{BB962C8B-B14F-4D97-AF65-F5344CB8AC3E}">
        <p14:creationId xmlns:p14="http://schemas.microsoft.com/office/powerpoint/2010/main" xmlns="" val="269068710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22193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avokotnik 3"/>
          <p:cNvSpPr/>
          <p:nvPr/>
        </p:nvSpPr>
        <p:spPr>
          <a:xfrm>
            <a:off x="3275856" y="589588"/>
            <a:ext cx="5040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b="1" dirty="0">
                <a:solidFill>
                  <a:srgbClr val="69613B"/>
                </a:solidFill>
                <a:cs typeface="Times New Roman" pitchFamily="18" charset="0"/>
              </a:rPr>
              <a:t>Postopek izbora projektov </a:t>
            </a:r>
            <a:endParaRPr lang="sl-SI" sz="2800" dirty="0">
              <a:solidFill>
                <a:srgbClr val="69613B"/>
              </a:solidFill>
              <a:cs typeface="Times New Roman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2A2741AA-ECA0-4C2D-A643-A3E1BA3F6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sl-SI" dirty="0"/>
              <a:t>Zaključek 2. javnega poziva</a:t>
            </a:r>
          </a:p>
          <a:p>
            <a:r>
              <a:rPr lang="sl-SI" dirty="0"/>
              <a:t>Odpiranje vlog, pregled na popolnost</a:t>
            </a:r>
          </a:p>
          <a:p>
            <a:r>
              <a:rPr lang="sl-SI" dirty="0"/>
              <a:t>Dopolnitve</a:t>
            </a:r>
          </a:p>
          <a:p>
            <a:r>
              <a:rPr lang="sl-SI" dirty="0"/>
              <a:t>Pregled dopolnitev</a:t>
            </a:r>
          </a:p>
          <a:p>
            <a:r>
              <a:rPr lang="sl-SI" dirty="0"/>
              <a:t>Razjasnitve</a:t>
            </a:r>
          </a:p>
          <a:p>
            <a:r>
              <a:rPr lang="sl-SI" dirty="0"/>
              <a:t>Pregled vlog</a:t>
            </a:r>
          </a:p>
          <a:p>
            <a:r>
              <a:rPr lang="sl-SI" dirty="0"/>
              <a:t>Priprava vlog za oddajo na MGRT/ARSKTRP</a:t>
            </a:r>
          </a:p>
          <a:p>
            <a:r>
              <a:rPr lang="sl-SI" dirty="0"/>
              <a:t>Oddaja vlog</a:t>
            </a:r>
          </a:p>
          <a:p>
            <a:r>
              <a:rPr lang="sl-SI" dirty="0"/>
              <a:t>Pregled vlog</a:t>
            </a:r>
          </a:p>
          <a:p>
            <a:r>
              <a:rPr lang="sl-SI" dirty="0"/>
              <a:t>Dopolnitve/razjasnitve</a:t>
            </a:r>
          </a:p>
          <a:p>
            <a:r>
              <a:rPr lang="sl-SI" dirty="0"/>
              <a:t>Sklepanje pogodb z nosilci operacij MGRT, odločba ARSKTRP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42454553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22193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avokotnik 3"/>
          <p:cNvSpPr/>
          <p:nvPr/>
        </p:nvSpPr>
        <p:spPr>
          <a:xfrm>
            <a:off x="3707904" y="575026"/>
            <a:ext cx="46085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b="1" dirty="0">
                <a:solidFill>
                  <a:prstClr val="black"/>
                </a:solidFill>
              </a:rPr>
              <a:t>Upravičeni stroški Sklop B</a:t>
            </a:r>
          </a:p>
          <a:p>
            <a:endParaRPr lang="sl-SI" sz="28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13D286E4-E05A-4331-896A-CCBF15607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81100"/>
            <a:ext cx="8229600" cy="534424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sl-SI" sz="2400" b="1" dirty="0"/>
          </a:p>
          <a:p>
            <a:pPr marL="0" indent="0">
              <a:buNone/>
            </a:pPr>
            <a:r>
              <a:rPr lang="sl-SI" sz="2400" b="1" dirty="0"/>
              <a:t>STROŠKI UPORABE OSNOVNIH SREDSTEV – AMORTIZACIJA</a:t>
            </a:r>
          </a:p>
          <a:p>
            <a:pPr marL="0" indent="0">
              <a:buNone/>
            </a:pPr>
            <a:endParaRPr lang="sl-SI" sz="2400" b="1" dirty="0"/>
          </a:p>
          <a:p>
            <a:r>
              <a:rPr lang="sl-SI" sz="2400" dirty="0"/>
              <a:t>neposredna povezava s cilji,</a:t>
            </a:r>
          </a:p>
          <a:p>
            <a:r>
              <a:rPr lang="sl-SI" sz="2400" dirty="0"/>
              <a:t>stroški se nanašajo na dobo sofinanciranja operacije,</a:t>
            </a:r>
          </a:p>
          <a:p>
            <a:r>
              <a:rPr lang="sl-SI" sz="2400" dirty="0"/>
              <a:t>izračuna skladen z računovodskimi predpisi,</a:t>
            </a:r>
          </a:p>
          <a:p>
            <a:r>
              <a:rPr lang="sl-SI" sz="2400" dirty="0"/>
              <a:t>Izdatki vključeni v bilanco stanja oz. seznam osnovnih sredstev</a:t>
            </a:r>
          </a:p>
        </p:txBody>
      </p:sp>
    </p:spTree>
    <p:extLst>
      <p:ext uri="{BB962C8B-B14F-4D97-AF65-F5344CB8AC3E}">
        <p14:creationId xmlns:p14="http://schemas.microsoft.com/office/powerpoint/2010/main" xmlns="" val="2813111067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22193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avokotnik 3"/>
          <p:cNvSpPr/>
          <p:nvPr/>
        </p:nvSpPr>
        <p:spPr>
          <a:xfrm>
            <a:off x="3707904" y="575026"/>
            <a:ext cx="46085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b="1" dirty="0">
                <a:solidFill>
                  <a:prstClr val="black"/>
                </a:solidFill>
              </a:rPr>
              <a:t>Upravičeni stroški Sklop B</a:t>
            </a:r>
          </a:p>
          <a:p>
            <a:endParaRPr lang="sl-SI" sz="28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13D286E4-E05A-4331-896A-CCBF15607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81100"/>
            <a:ext cx="8229600" cy="53442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400" b="1" dirty="0"/>
              <a:t>STROŠKI PLAČ IN POVRAČIL V ZVEZI Z DELOM</a:t>
            </a:r>
          </a:p>
          <a:p>
            <a:r>
              <a:rPr lang="sl-SI" sz="2400" dirty="0"/>
              <a:t>neposredna povezava s cilji,</a:t>
            </a:r>
          </a:p>
          <a:p>
            <a:r>
              <a:rPr lang="sl-SI" sz="2400" dirty="0"/>
              <a:t>stroški zaposlene osebe,</a:t>
            </a:r>
          </a:p>
          <a:p>
            <a:r>
              <a:rPr lang="sl-SI" sz="2400" dirty="0"/>
              <a:t>največ 3% za neposredne uporabnike proračuna</a:t>
            </a:r>
          </a:p>
          <a:p>
            <a:r>
              <a:rPr lang="sl-SI" sz="2400" dirty="0"/>
              <a:t>polni delovni čas (povprečje 174 ur mesečno) ali del delovnega časa</a:t>
            </a:r>
          </a:p>
          <a:p>
            <a:r>
              <a:rPr lang="sl-SI" sz="2400" dirty="0"/>
              <a:t>upravičeni stroški so plače + davki + prispevki delavca in delodajalca + prehrana, prevoz, povračila, nadomestila + drugi prejemki + </a:t>
            </a:r>
            <a:r>
              <a:rPr lang="sl-SI" sz="2400" dirty="0" err="1"/>
              <a:t>ljubilejne</a:t>
            </a:r>
            <a:r>
              <a:rPr lang="sl-SI" sz="2400" dirty="0"/>
              <a:t> nagrade + premije kolektivnega </a:t>
            </a:r>
            <a:r>
              <a:rPr lang="sl-SI" sz="2400" dirty="0" err="1"/>
              <a:t>dodtnega</a:t>
            </a:r>
            <a:r>
              <a:rPr lang="sl-SI" sz="2400" dirty="0"/>
              <a:t> pokojninskega zavarovanja)</a:t>
            </a:r>
          </a:p>
          <a:p>
            <a:r>
              <a:rPr lang="sl-SI" sz="2400" dirty="0"/>
              <a:t>Službena potovanja (18% cene neosvinčenega motornega vozila), potni nalog s priloženimi računi, mesečno poročilo – namen potovanja</a:t>
            </a:r>
          </a:p>
        </p:txBody>
      </p:sp>
    </p:spTree>
    <p:extLst>
      <p:ext uri="{BB962C8B-B14F-4D97-AF65-F5344CB8AC3E}">
        <p14:creationId xmlns:p14="http://schemas.microsoft.com/office/powerpoint/2010/main" xmlns="" val="4126469530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22193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avokotnik 3"/>
          <p:cNvSpPr/>
          <p:nvPr/>
        </p:nvSpPr>
        <p:spPr>
          <a:xfrm>
            <a:off x="3707904" y="575026"/>
            <a:ext cx="46085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b="1" dirty="0">
                <a:solidFill>
                  <a:prstClr val="black"/>
                </a:solidFill>
              </a:rPr>
              <a:t>Upravičeni stroški Sklop B</a:t>
            </a:r>
          </a:p>
          <a:p>
            <a:endParaRPr lang="sl-SI" sz="28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13D286E4-E05A-4331-896A-CCBF15607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81100"/>
            <a:ext cx="8229600" cy="53442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400" b="1" dirty="0"/>
              <a:t>STROŠKI INFORMIRANJA IN KOMUNICIRANJA</a:t>
            </a:r>
          </a:p>
          <a:p>
            <a:r>
              <a:rPr lang="sl-SI" sz="2400" dirty="0"/>
              <a:t>povezani s cilji operacije,</a:t>
            </a:r>
          </a:p>
          <a:p>
            <a:r>
              <a:rPr lang="sl-SI" sz="2400" dirty="0"/>
              <a:t>konference, seminarji, simpoziji, izdelava ali nadgradnja spletnih strani, oglaševanje in objave, svetovanje na področju informiranja in komuniciranja, tisk, nastop na sejmu in razstavi, založništvo, informiranje in komuniciranje</a:t>
            </a:r>
          </a:p>
          <a:p>
            <a:r>
              <a:rPr lang="sl-SI" sz="2400" dirty="0"/>
              <a:t>Stroški promocije največ 10% upravičenih stroškov</a:t>
            </a:r>
          </a:p>
          <a:p>
            <a:r>
              <a:rPr lang="sl-SI" sz="2400" dirty="0"/>
              <a:t>Izvajanje na programskem območju = Slovenija </a:t>
            </a:r>
            <a:r>
              <a:rPr lang="sl-SI" sz="2400" dirty="0">
                <a:solidFill>
                  <a:srgbClr val="FF0000"/>
                </a:solidFill>
              </a:rPr>
              <a:t>(sprememba uredbe)</a:t>
            </a:r>
          </a:p>
          <a:p>
            <a:pPr marL="0" indent="0">
              <a:buNone/>
            </a:pPr>
            <a:r>
              <a:rPr lang="sl-SI" sz="2400" dirty="0">
                <a:solidFill>
                  <a:srgbClr val="FF0000"/>
                </a:solidFill>
              </a:rPr>
              <a:t>Paziti:	- izvajalec ne sme biti povezana družba,</a:t>
            </a:r>
          </a:p>
          <a:p>
            <a:pPr marL="0" indent="0">
              <a:buNone/>
            </a:pPr>
            <a:r>
              <a:rPr lang="sl-SI" sz="2400" dirty="0">
                <a:solidFill>
                  <a:srgbClr val="FF0000"/>
                </a:solidFill>
              </a:rPr>
              <a:t>	- zakoniti zastopnik ali družinski član ne sme biti povezan 	z izvajalcem (poslovodstvo izvajalca več kot 25%	lastniškega deleža)</a:t>
            </a:r>
          </a:p>
          <a:p>
            <a:pPr marL="0" indent="0">
              <a:buNone/>
            </a:pPr>
            <a:endParaRPr lang="sl-SI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1700357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22193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avokotnik 3"/>
          <p:cNvSpPr/>
          <p:nvPr/>
        </p:nvSpPr>
        <p:spPr>
          <a:xfrm>
            <a:off x="3707904" y="575026"/>
            <a:ext cx="46085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b="1" dirty="0">
                <a:solidFill>
                  <a:prstClr val="black"/>
                </a:solidFill>
              </a:rPr>
              <a:t>Upravičeni stroški Sklop B</a:t>
            </a:r>
          </a:p>
          <a:p>
            <a:endParaRPr lang="sl-SI" sz="28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13D286E4-E05A-4331-896A-CCBF15607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81100"/>
            <a:ext cx="8229600" cy="53442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600" b="1" dirty="0"/>
              <a:t>STROŠKI ZUNANJIH IZVAJALCEV</a:t>
            </a:r>
          </a:p>
          <a:p>
            <a:r>
              <a:rPr lang="sl-SI" sz="2400" dirty="0"/>
              <a:t>neposredno povezava s cilji,</a:t>
            </a:r>
          </a:p>
          <a:p>
            <a:r>
              <a:rPr lang="sl-SI" sz="2400" dirty="0"/>
              <a:t>svetovalne, nadzorne storitve, prevajalske, lektorske storitve, </a:t>
            </a:r>
          </a:p>
          <a:p>
            <a:r>
              <a:rPr lang="sl-SI" sz="2400" dirty="0"/>
              <a:t>izobraževanje in usposabljanje, analize, študije, raziskave, vrednotenje, strokovna mnenja, poročila, administrativno tehnično delo, drugo</a:t>
            </a:r>
          </a:p>
          <a:p>
            <a:r>
              <a:rPr lang="sl-SI" sz="2400" dirty="0"/>
              <a:t>gradbena, projektna oz. tehnična dokumentacija (stroški arhitektov, inženirjev, svetovalcev,…) in svetovanja </a:t>
            </a:r>
            <a:r>
              <a:rPr lang="sl-SI" sz="2400" dirty="0" err="1"/>
              <a:t>okoljska</a:t>
            </a:r>
            <a:r>
              <a:rPr lang="sl-SI" sz="2400" dirty="0"/>
              <a:t> in ekonomska trajnost (študije izvedljivosti, geodetska agronomska dela, arheološka izkopavanja, arheološki in gradbeni nadzor,…) </a:t>
            </a:r>
            <a:r>
              <a:rPr lang="sl-SI" sz="2400" b="1" dirty="0">
                <a:solidFill>
                  <a:srgbClr val="FF0000"/>
                </a:solidFill>
              </a:rPr>
              <a:t>ti lahko nastanejo od 1.1.2014 dalje in predstavljajo največ 10% stroškov operacije.</a:t>
            </a:r>
          </a:p>
          <a:p>
            <a:pPr marL="0" indent="0">
              <a:buNone/>
            </a:pPr>
            <a:r>
              <a:rPr lang="sl-SI" sz="2400" dirty="0"/>
              <a:t>(pogodba o opravljanju storitev, avtorsko delo, študentski servis)</a:t>
            </a:r>
          </a:p>
          <a:p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xmlns="" val="224934725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22193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avokotnik 4"/>
          <p:cNvSpPr/>
          <p:nvPr/>
        </p:nvSpPr>
        <p:spPr>
          <a:xfrm>
            <a:off x="3059832" y="471443"/>
            <a:ext cx="48317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3200" b="1" dirty="0">
                <a:solidFill>
                  <a:prstClr val="black"/>
                </a:solidFill>
              </a:rPr>
              <a:t>Neupravičeni stroški</a:t>
            </a:r>
            <a:endParaRPr lang="sl-S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ADD68B-9D9F-4B83-A834-F8105FE8E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96544"/>
          </a:xfrm>
        </p:spPr>
        <p:txBody>
          <a:bodyPr>
            <a:normAutofit fontScale="70000" lnSpcReduction="20000"/>
          </a:bodyPr>
          <a:lstStyle/>
          <a:p>
            <a:r>
              <a:rPr lang="sl-SI" dirty="0"/>
              <a:t>material, oprema, storitve za zasebno rabo</a:t>
            </a:r>
          </a:p>
          <a:p>
            <a:r>
              <a:rPr lang="sl-SI" dirty="0"/>
              <a:t>splošni upravni stroški</a:t>
            </a:r>
          </a:p>
          <a:p>
            <a:r>
              <a:rPr lang="sl-SI" dirty="0"/>
              <a:t>obresti za dolgove</a:t>
            </a:r>
          </a:p>
          <a:p>
            <a:r>
              <a:rPr lang="sl-SI" dirty="0"/>
              <a:t>DDV</a:t>
            </a:r>
          </a:p>
          <a:p>
            <a:r>
              <a:rPr lang="sl-SI" dirty="0"/>
              <a:t>priprava vloge in zahtevka za izplačilo</a:t>
            </a:r>
          </a:p>
          <a:p>
            <a:r>
              <a:rPr lang="sl-SI" dirty="0"/>
              <a:t>rabljena oprema in mehanizacija</a:t>
            </a:r>
          </a:p>
          <a:p>
            <a:r>
              <a:rPr lang="sl-SI" dirty="0"/>
              <a:t>štipendije in nagrade</a:t>
            </a:r>
          </a:p>
          <a:p>
            <a:r>
              <a:rPr lang="sl-SI" dirty="0"/>
              <a:t>naročnine na časopise in periodiko</a:t>
            </a:r>
          </a:p>
          <a:p>
            <a:r>
              <a:rPr lang="sl-SI" dirty="0"/>
              <a:t>stroški izobraževanj in usposabljanj, ki niso neposredno povezani z aktivnostmi operacije in </a:t>
            </a:r>
          </a:p>
          <a:p>
            <a:r>
              <a:rPr lang="sl-SI" dirty="0"/>
              <a:t>stroški izdelave dokumentacije, študij, analiz, ocen, strategij in drugih podobnih raziskav, kadar niso neposredno povezane z določeno operacijo </a:t>
            </a:r>
            <a:r>
              <a:rPr lang="sl-SI" dirty="0">
                <a:solidFill>
                  <a:srgbClr val="FF0000"/>
                </a:solidFill>
              </a:rPr>
              <a:t>(DIIP ni upravičen)</a:t>
            </a:r>
          </a:p>
          <a:p>
            <a:r>
              <a:rPr lang="sl-SI" dirty="0"/>
              <a:t>prispevek v naravi,</a:t>
            </a:r>
          </a:p>
          <a:p>
            <a:r>
              <a:rPr lang="sl-SI" dirty="0"/>
              <a:t>nakup zemljišč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34101417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22193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grada vsebine 6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l-SI" dirty="0"/>
              <a:t>			</a:t>
            </a:r>
          </a:p>
        </p:txBody>
      </p:sp>
      <p:sp>
        <p:nvSpPr>
          <p:cNvPr id="5" name="Pravokotnik 4"/>
          <p:cNvSpPr/>
          <p:nvPr/>
        </p:nvSpPr>
        <p:spPr>
          <a:xfrm>
            <a:off x="3136760" y="645825"/>
            <a:ext cx="51076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3200" dirty="0">
                <a:solidFill>
                  <a:prstClr val="black"/>
                </a:solidFill>
              </a:rPr>
              <a:t>MERILA</a:t>
            </a:r>
            <a:endParaRPr lang="sl-SI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971600" y="1340764"/>
          <a:ext cx="7344815" cy="5299331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610452">
                  <a:extLst>
                    <a:ext uri="{9D8B030D-6E8A-4147-A177-3AD203B41FA5}">
                      <a16:colId xmlns:a16="http://schemas.microsoft.com/office/drawing/2014/main" xmlns="" val="3938060903"/>
                    </a:ext>
                  </a:extLst>
                </a:gridCol>
                <a:gridCol w="5222196">
                  <a:extLst>
                    <a:ext uri="{9D8B030D-6E8A-4147-A177-3AD203B41FA5}">
                      <a16:colId xmlns:a16="http://schemas.microsoft.com/office/drawing/2014/main" xmlns="" val="2977159927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xmlns="" val="1079318230"/>
                    </a:ext>
                  </a:extLst>
                </a:gridCol>
              </a:tblGrid>
              <a:tr h="420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</a:rPr>
                        <a:t> </a:t>
                      </a:r>
                      <a:endParaRPr lang="sl-SI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</a:rPr>
                        <a:t>MERILA</a:t>
                      </a:r>
                      <a:endParaRPr lang="sl-SI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</a:rPr>
                        <a:t> </a:t>
                      </a:r>
                      <a:endParaRPr lang="sl-SI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49852187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</a:rPr>
                        <a:t>1</a:t>
                      </a:r>
                      <a:endParaRPr lang="sl-SI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</a:rPr>
                        <a:t>DOSEGANJE HORIZONTALNIH CILJEV EU</a:t>
                      </a:r>
                      <a:endParaRPr lang="sl-SI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</a:rPr>
                        <a:t>9</a:t>
                      </a:r>
                      <a:endParaRPr lang="sl-SI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68083192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</a:rPr>
                        <a:t>2</a:t>
                      </a:r>
                      <a:endParaRPr lang="sl-SI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</a:rPr>
                        <a:t>ZASLEDOVANJE CILJEV SLR</a:t>
                      </a:r>
                      <a:endParaRPr lang="sl-SI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</a:rPr>
                        <a:t>15</a:t>
                      </a:r>
                      <a:endParaRPr lang="sl-SI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288896160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</a:rPr>
                        <a:t>3</a:t>
                      </a:r>
                      <a:endParaRPr lang="sl-SI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</a:rPr>
                        <a:t>OKOLJSKA TRAJNOST OPERACIJE</a:t>
                      </a:r>
                      <a:endParaRPr lang="sl-SI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</a:rPr>
                        <a:t>10</a:t>
                      </a:r>
                      <a:endParaRPr lang="sl-SI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668163603"/>
                  </a:ext>
                </a:extLst>
              </a:tr>
              <a:tr h="6169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</a:rPr>
                        <a:t>4</a:t>
                      </a:r>
                      <a:endParaRPr lang="sl-SI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</a:rPr>
                        <a:t>SOCIALNA VZDRŽNOST</a:t>
                      </a:r>
                      <a:endParaRPr lang="sl-SI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</a:rPr>
                        <a:t>10</a:t>
                      </a:r>
                      <a:endParaRPr lang="sl-SI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601216369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</a:rPr>
                        <a:t>5</a:t>
                      </a:r>
                      <a:endParaRPr lang="sl-SI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</a:rPr>
                        <a:t>EKONOMSKA TRAJNOST</a:t>
                      </a:r>
                      <a:endParaRPr lang="sl-SI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</a:rPr>
                        <a:t>20</a:t>
                      </a:r>
                      <a:endParaRPr lang="sl-SI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576461958"/>
                  </a:ext>
                </a:extLst>
              </a:tr>
              <a:tr h="6431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</a:rPr>
                        <a:t>6</a:t>
                      </a:r>
                      <a:endParaRPr lang="sl-SI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</a:rPr>
                        <a:t>VKLJUČENOST PARTNERJEV</a:t>
                      </a:r>
                      <a:endParaRPr lang="sl-SI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</a:rPr>
                        <a:t>10</a:t>
                      </a:r>
                      <a:endParaRPr lang="sl-SI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105154955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</a:rPr>
                        <a:t>7</a:t>
                      </a:r>
                      <a:endParaRPr lang="sl-SI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</a:rPr>
                        <a:t>VKLJUČENOST PREBIVALSTVA V PROJEKT</a:t>
                      </a:r>
                      <a:endParaRPr lang="sl-SI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</a:rPr>
                        <a:t>8</a:t>
                      </a:r>
                      <a:endParaRPr lang="sl-SI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904024501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</a:rPr>
                        <a:t>8</a:t>
                      </a:r>
                      <a:endParaRPr lang="sl-SI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</a:rPr>
                        <a:t>TERITORIALNA POKRITOST</a:t>
                      </a:r>
                      <a:endParaRPr lang="sl-SI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</a:rPr>
                        <a:t>8</a:t>
                      </a:r>
                      <a:endParaRPr lang="sl-SI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190134119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</a:rPr>
                        <a:t>9</a:t>
                      </a:r>
                      <a:endParaRPr lang="sl-SI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</a:rPr>
                        <a:t>INOVATIVNOST OPERACIJE</a:t>
                      </a:r>
                      <a:endParaRPr lang="sl-SI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</a:rPr>
                        <a:t>10</a:t>
                      </a:r>
                      <a:endParaRPr lang="sl-SI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744679103"/>
                  </a:ext>
                </a:extLst>
              </a:tr>
              <a:tr h="678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</a:rPr>
                        <a:t> </a:t>
                      </a:r>
                      <a:endParaRPr lang="sl-SI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</a:rPr>
                        <a:t>SKUPAJ</a:t>
                      </a:r>
                      <a:endParaRPr lang="sl-SI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</a:rPr>
                        <a:t>100</a:t>
                      </a:r>
                      <a:endParaRPr lang="sl-SI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682765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34779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349479"/>
            <a:ext cx="8219256" cy="5103857"/>
          </a:xfrm>
        </p:spPr>
        <p:txBody>
          <a:bodyPr>
            <a:normAutofit fontScale="25000" lnSpcReduction="20000"/>
          </a:bodyPr>
          <a:lstStyle/>
          <a:p>
            <a:pPr lvl="0">
              <a:buNone/>
            </a:pPr>
            <a:endParaRPr lang="sl-SI" dirty="0"/>
          </a:p>
          <a:p>
            <a:pPr lvl="0">
              <a:buNone/>
            </a:pPr>
            <a:r>
              <a:rPr lang="sl-SI" sz="8000" b="1" dirty="0"/>
              <a:t>SKLADNOST S CILJI SKLADOV IN SLR </a:t>
            </a:r>
            <a:r>
              <a:rPr lang="sl-SI" sz="8000" dirty="0"/>
              <a:t>(Operacija mora biti skladna s cilji EKSRP</a:t>
            </a:r>
          </a:p>
          <a:p>
            <a:pPr lvl="0">
              <a:buNone/>
            </a:pPr>
            <a:r>
              <a:rPr lang="sl-SI" sz="8000" dirty="0"/>
              <a:t>in ESRR ter mora prispevati k uresničevanju ciljev določenih v SLR).</a:t>
            </a:r>
          </a:p>
          <a:p>
            <a:pPr lvl="0">
              <a:buNone/>
            </a:pPr>
            <a:endParaRPr lang="sl-SI" sz="8000" b="1" dirty="0"/>
          </a:p>
          <a:p>
            <a:pPr lvl="0">
              <a:buNone/>
            </a:pPr>
            <a:r>
              <a:rPr lang="sl-SI" sz="8000" b="1" dirty="0"/>
              <a:t>ČAS  TRAJANJA OPERACIJE </a:t>
            </a:r>
            <a:r>
              <a:rPr lang="sl-SI" sz="8000" dirty="0"/>
              <a:t>Operacija se ne sme </a:t>
            </a:r>
            <a:r>
              <a:rPr lang="sl-SI" sz="8000" u="sng" dirty="0"/>
              <a:t>začeti izvajati </a:t>
            </a:r>
            <a:r>
              <a:rPr lang="sl-SI" sz="8000" dirty="0"/>
              <a:t>pred obdobjem</a:t>
            </a:r>
          </a:p>
          <a:p>
            <a:pPr lvl="0">
              <a:buNone/>
            </a:pPr>
            <a:r>
              <a:rPr lang="sl-SI" sz="8000" dirty="0"/>
              <a:t>upravičenosti. </a:t>
            </a:r>
          </a:p>
          <a:p>
            <a:pPr lvl="0">
              <a:buNone/>
            </a:pPr>
            <a:r>
              <a:rPr lang="sl-SI" sz="8000" dirty="0"/>
              <a:t>Začetek obdobja upravičenosti se šteje: </a:t>
            </a:r>
          </a:p>
          <a:p>
            <a:pPr lvl="0">
              <a:buNone/>
            </a:pPr>
            <a:r>
              <a:rPr lang="sl-SI" sz="8000" dirty="0"/>
              <a:t>pri </a:t>
            </a:r>
            <a:r>
              <a:rPr lang="sl-SI" sz="8000" dirty="0">
                <a:solidFill>
                  <a:srgbClr val="FF0000"/>
                </a:solidFill>
              </a:rPr>
              <a:t>EKSRP šteje izdana odločba </a:t>
            </a:r>
            <a:r>
              <a:rPr lang="sl-SI" sz="8000" dirty="0"/>
              <a:t>ARSKTRP,</a:t>
            </a:r>
          </a:p>
          <a:p>
            <a:pPr lvl="0">
              <a:buNone/>
            </a:pPr>
            <a:r>
              <a:rPr lang="sl-SI" sz="8000" dirty="0"/>
              <a:t>pri </a:t>
            </a:r>
            <a:r>
              <a:rPr lang="sl-SI" sz="8000" dirty="0">
                <a:solidFill>
                  <a:srgbClr val="FF0000"/>
                </a:solidFill>
              </a:rPr>
              <a:t>ESRR pa vložitev vloge na MGRT.</a:t>
            </a:r>
          </a:p>
          <a:p>
            <a:pPr>
              <a:buNone/>
            </a:pPr>
            <a:r>
              <a:rPr lang="sl-SI" sz="8000" dirty="0"/>
              <a:t>Operacija se mora </a:t>
            </a:r>
            <a:r>
              <a:rPr lang="sl-SI" sz="8000" u="sng" dirty="0"/>
              <a:t>zaključiti najkasneje </a:t>
            </a:r>
            <a:r>
              <a:rPr lang="sl-SI" sz="8000" dirty="0">
                <a:solidFill>
                  <a:srgbClr val="FF0000"/>
                </a:solidFill>
              </a:rPr>
              <a:t>v treh letih </a:t>
            </a:r>
            <a:r>
              <a:rPr lang="sl-SI" sz="8000" dirty="0"/>
              <a:t>od pravnomočnosti</a:t>
            </a:r>
          </a:p>
          <a:p>
            <a:pPr>
              <a:buNone/>
            </a:pPr>
            <a:r>
              <a:rPr lang="sl-SI" sz="8000" dirty="0"/>
              <a:t>odločbe ARSKTRP oz. od podpisa pogodbe o sofinanciranju z MGRT. </a:t>
            </a:r>
          </a:p>
          <a:p>
            <a:pPr lvl="0">
              <a:buNone/>
            </a:pPr>
            <a:endParaRPr lang="sl-SI" sz="8000" b="1" dirty="0"/>
          </a:p>
          <a:p>
            <a:pPr lvl="0">
              <a:buNone/>
            </a:pPr>
            <a:r>
              <a:rPr lang="sl-SI" sz="8000" b="1" dirty="0"/>
              <a:t>VSEBINA OPERACIJE</a:t>
            </a:r>
          </a:p>
          <a:p>
            <a:pPr lvl="0">
              <a:buNone/>
            </a:pPr>
            <a:r>
              <a:rPr lang="sl-SI" sz="8000" dirty="0"/>
              <a:t>Operacija mora biti izvedena v skladu s prijavljeno in odobreno vsebino</a:t>
            </a:r>
          </a:p>
          <a:p>
            <a:pPr lvl="0">
              <a:buNone/>
            </a:pPr>
            <a:r>
              <a:rPr lang="sl-SI" sz="8000" dirty="0"/>
              <a:t>s strani ARSKTRP oz. MGRT ter področno zakonodajo. </a:t>
            </a:r>
            <a:r>
              <a:rPr lang="sl-SI" sz="8000" dirty="0">
                <a:solidFill>
                  <a:srgbClr val="FF0000"/>
                </a:solidFill>
              </a:rPr>
              <a:t>(spremeni se lahko</a:t>
            </a:r>
          </a:p>
          <a:p>
            <a:pPr lvl="0">
              <a:buNone/>
            </a:pPr>
            <a:r>
              <a:rPr lang="sl-SI" sz="8000" dirty="0">
                <a:solidFill>
                  <a:srgbClr val="FF0000"/>
                </a:solidFill>
              </a:rPr>
              <a:t>dvakrat- obvezno predhodna odobritev, novi stroški so lahko</a:t>
            </a:r>
          </a:p>
          <a:p>
            <a:pPr lvl="0">
              <a:buNone/>
            </a:pPr>
            <a:r>
              <a:rPr lang="sl-SI" sz="8000" dirty="0">
                <a:solidFill>
                  <a:srgbClr val="FF0000"/>
                </a:solidFill>
              </a:rPr>
              <a:t>neupravičeni).</a:t>
            </a:r>
            <a:endParaRPr lang="sl-SI" sz="8000" dirty="0"/>
          </a:p>
          <a:p>
            <a:pPr>
              <a:buNone/>
            </a:pPr>
            <a:endParaRPr lang="sl-SI" sz="6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22193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avokotnik 3"/>
          <p:cNvSpPr/>
          <p:nvPr/>
        </p:nvSpPr>
        <p:spPr>
          <a:xfrm>
            <a:off x="2843808" y="764704"/>
            <a:ext cx="52355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sl-SI" sz="2400" b="1" dirty="0">
                <a:solidFill>
                  <a:prstClr val="black"/>
                </a:solidFill>
              </a:rPr>
              <a:t>Splošni pogoji upravičenosti</a:t>
            </a:r>
            <a:endParaRPr lang="sl-SI" sz="24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51520" y="1484784"/>
            <a:ext cx="8784976" cy="4525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sl-SI" sz="5100" b="1" dirty="0">
                <a:cs typeface="Times New Roman" pitchFamily="18" charset="0"/>
              </a:rPr>
              <a:t>Upravičenci iz naslova EKSRR</a:t>
            </a:r>
            <a:endParaRPr lang="sl-SI" sz="5100" dirty="0">
              <a:cs typeface="Times New Roman" pitchFamily="18" charset="0"/>
            </a:endParaRPr>
          </a:p>
          <a:p>
            <a:r>
              <a:rPr lang="sl-SI" sz="5100" dirty="0">
                <a:cs typeface="Times New Roman" pitchFamily="18" charset="0"/>
              </a:rPr>
              <a:t>LAS,</a:t>
            </a:r>
          </a:p>
          <a:p>
            <a:r>
              <a:rPr lang="sl-SI" sz="5100" dirty="0">
                <a:cs typeface="Times New Roman" pitchFamily="18" charset="0"/>
              </a:rPr>
              <a:t>fizične in pravne osebe, ki imajo stalno bivališče oziroma sedež na območju LAS, registrirano izpostavo, podružnico, organizacijsko enoto oziroma poslovno enoto na območju LAS,</a:t>
            </a:r>
          </a:p>
          <a:p>
            <a:r>
              <a:rPr lang="sl-SI" sz="5100" dirty="0">
                <a:cs typeface="Times New Roman" pitchFamily="18" charset="0"/>
              </a:rPr>
              <a:t>pravne osebe javnega prava ali pravne osebe zasebnega prava v javnem interesu, ki delujejo na območju LAS.</a:t>
            </a:r>
          </a:p>
          <a:p>
            <a:pPr>
              <a:buNone/>
            </a:pPr>
            <a:endParaRPr lang="sl-SI" sz="5100" dirty="0">
              <a:cs typeface="Times New Roman" pitchFamily="18" charset="0"/>
            </a:endParaRPr>
          </a:p>
          <a:p>
            <a:pPr>
              <a:buNone/>
            </a:pPr>
            <a:r>
              <a:rPr lang="sl-SI" sz="5100" b="1" dirty="0">
                <a:cs typeface="Times New Roman" pitchFamily="18" charset="0"/>
              </a:rPr>
              <a:t>Upravičenci iz naslova sklada ESRR</a:t>
            </a:r>
            <a:endParaRPr lang="sl-SI" sz="5100" dirty="0">
              <a:cs typeface="Times New Roman" pitchFamily="18" charset="0"/>
            </a:endParaRPr>
          </a:p>
          <a:p>
            <a:r>
              <a:rPr lang="sl-SI" sz="5100" dirty="0">
                <a:cs typeface="Times New Roman" pitchFamily="18" charset="0"/>
              </a:rPr>
              <a:t>LAS, </a:t>
            </a:r>
          </a:p>
          <a:p>
            <a:r>
              <a:rPr lang="sl-SI" sz="5100" dirty="0">
                <a:cs typeface="Times New Roman" pitchFamily="18" charset="0"/>
              </a:rPr>
              <a:t>samostojni podjetniki (</a:t>
            </a:r>
            <a:r>
              <a:rPr lang="sl-SI" sz="5100" dirty="0">
                <a:solidFill>
                  <a:srgbClr val="FF0000"/>
                </a:solidFill>
                <a:cs typeface="Times New Roman" pitchFamily="18" charset="0"/>
              </a:rPr>
              <a:t>druge fizične osebe niso upravičenci),</a:t>
            </a:r>
            <a:endParaRPr lang="sl-SI" sz="5100" dirty="0">
              <a:cs typeface="Times New Roman" pitchFamily="18" charset="0"/>
            </a:endParaRPr>
          </a:p>
          <a:p>
            <a:r>
              <a:rPr lang="sl-SI" sz="5100" dirty="0">
                <a:cs typeface="Times New Roman" pitchFamily="18" charset="0"/>
              </a:rPr>
              <a:t>pravne osebe javnega in zasebnega prava, nevladne organizacije, institucije lokalnega razvoja. </a:t>
            </a:r>
            <a:endParaRPr lang="sl-SI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22193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avokotnik 3"/>
          <p:cNvSpPr/>
          <p:nvPr/>
        </p:nvSpPr>
        <p:spPr>
          <a:xfrm>
            <a:off x="3923928" y="908720"/>
            <a:ext cx="44644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b="1" dirty="0">
                <a:cs typeface="Times New Roman" pitchFamily="18" charset="0"/>
              </a:rPr>
              <a:t>Upravičenci do sredstev</a:t>
            </a:r>
            <a:endParaRPr lang="sl-SI" sz="28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22193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avokotnik 3"/>
          <p:cNvSpPr/>
          <p:nvPr/>
        </p:nvSpPr>
        <p:spPr>
          <a:xfrm>
            <a:off x="3635896" y="764704"/>
            <a:ext cx="5040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b="1" dirty="0">
                <a:cs typeface="Times New Roman" pitchFamily="18" charset="0"/>
              </a:rPr>
              <a:t>Upravičena območja</a:t>
            </a:r>
            <a:endParaRPr lang="sl-SI" sz="2800" dirty="0">
              <a:cs typeface="Times New Roman" pitchFamily="18" charset="0"/>
            </a:endParaRPr>
          </a:p>
        </p:txBody>
      </p:sp>
      <p:graphicFrame>
        <p:nvGraphicFramePr>
          <p:cNvPr id="3" name="Označba mesta vsebine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48437836"/>
              </p:ext>
            </p:extLst>
          </p:nvPr>
        </p:nvGraphicFramePr>
        <p:xfrm>
          <a:off x="446856" y="1340768"/>
          <a:ext cx="8517632" cy="5213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uščica: dol 14"/>
          <p:cNvSpPr/>
          <p:nvPr/>
        </p:nvSpPr>
        <p:spPr>
          <a:xfrm rot="10800000">
            <a:off x="2776849" y="1283697"/>
            <a:ext cx="484632" cy="978408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" name="Puščica: dol 15"/>
          <p:cNvSpPr/>
          <p:nvPr/>
        </p:nvSpPr>
        <p:spPr>
          <a:xfrm rot="13066465">
            <a:off x="4909674" y="1340341"/>
            <a:ext cx="484632" cy="978408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" name="Puščica: dol 16"/>
          <p:cNvSpPr/>
          <p:nvPr/>
        </p:nvSpPr>
        <p:spPr>
          <a:xfrm rot="9022432">
            <a:off x="1588143" y="1414195"/>
            <a:ext cx="484632" cy="97618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8" name="Puščica: dol 17"/>
          <p:cNvSpPr/>
          <p:nvPr/>
        </p:nvSpPr>
        <p:spPr>
          <a:xfrm rot="10800000">
            <a:off x="3922787" y="1263201"/>
            <a:ext cx="484632" cy="978408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0" name="Puščica: gor 19"/>
          <p:cNvSpPr/>
          <p:nvPr/>
        </p:nvSpPr>
        <p:spPr>
          <a:xfrm rot="5400000">
            <a:off x="5252749" y="3188322"/>
            <a:ext cx="484632" cy="978408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1" name="Puščica: gor 20"/>
          <p:cNvSpPr/>
          <p:nvPr/>
        </p:nvSpPr>
        <p:spPr>
          <a:xfrm rot="5400000">
            <a:off x="5277774" y="3985628"/>
            <a:ext cx="484632" cy="978408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2" name="Puščica: gor 21"/>
          <p:cNvSpPr/>
          <p:nvPr/>
        </p:nvSpPr>
        <p:spPr>
          <a:xfrm rot="5400000">
            <a:off x="5279012" y="5054400"/>
            <a:ext cx="484632" cy="978408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3" name="Puščica: gor 22"/>
          <p:cNvSpPr/>
          <p:nvPr/>
        </p:nvSpPr>
        <p:spPr>
          <a:xfrm rot="5400000">
            <a:off x="5234439" y="2605230"/>
            <a:ext cx="484632" cy="978408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4" name="Pravokotnik 23"/>
          <p:cNvSpPr/>
          <p:nvPr/>
        </p:nvSpPr>
        <p:spPr>
          <a:xfrm rot="20074435">
            <a:off x="439809" y="450900"/>
            <a:ext cx="16905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sl-SI" dirty="0"/>
              <a:t>Blaženje in prilagajanje na podnebne spremembe</a:t>
            </a:r>
          </a:p>
        </p:txBody>
      </p:sp>
      <p:sp>
        <p:nvSpPr>
          <p:cNvPr id="25" name="Pravokotnik 24"/>
          <p:cNvSpPr/>
          <p:nvPr/>
        </p:nvSpPr>
        <p:spPr>
          <a:xfrm>
            <a:off x="3767967" y="898039"/>
            <a:ext cx="7780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/>
              <a:t>Okolje</a:t>
            </a:r>
          </a:p>
        </p:txBody>
      </p:sp>
      <p:sp>
        <p:nvSpPr>
          <p:cNvPr id="26" name="Pravokotnik 25"/>
          <p:cNvSpPr/>
          <p:nvPr/>
        </p:nvSpPr>
        <p:spPr>
          <a:xfrm>
            <a:off x="2537205" y="864149"/>
            <a:ext cx="10170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/>
              <a:t>Inovacije</a:t>
            </a:r>
          </a:p>
        </p:txBody>
      </p:sp>
      <p:sp>
        <p:nvSpPr>
          <p:cNvPr id="27" name="Pravokotnik 26"/>
          <p:cNvSpPr/>
          <p:nvPr/>
        </p:nvSpPr>
        <p:spPr>
          <a:xfrm rot="2341455">
            <a:off x="4477849" y="625294"/>
            <a:ext cx="24048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dirty="0"/>
              <a:t>Spodbujanje enakosti moških in žensk in nediskriminacija </a:t>
            </a:r>
          </a:p>
        </p:txBody>
      </p:sp>
      <p:sp>
        <p:nvSpPr>
          <p:cNvPr id="28" name="Pravokotnik 27"/>
          <p:cNvSpPr/>
          <p:nvPr/>
        </p:nvSpPr>
        <p:spPr>
          <a:xfrm>
            <a:off x="2028355" y="181375"/>
            <a:ext cx="27589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400" b="1" dirty="0"/>
              <a:t>Horizontalni cilji EU</a:t>
            </a:r>
          </a:p>
        </p:txBody>
      </p:sp>
      <p:sp>
        <p:nvSpPr>
          <p:cNvPr id="29" name="Pravokotnik 28"/>
          <p:cNvSpPr/>
          <p:nvPr/>
        </p:nvSpPr>
        <p:spPr>
          <a:xfrm>
            <a:off x="6044141" y="5262917"/>
            <a:ext cx="28347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/>
              <a:t>Večja vključenost mladih, žensk in drugih ranljivih skupin</a:t>
            </a:r>
          </a:p>
        </p:txBody>
      </p:sp>
      <p:sp>
        <p:nvSpPr>
          <p:cNvPr id="30" name="Pravokotnik 29"/>
          <p:cNvSpPr/>
          <p:nvPr/>
        </p:nvSpPr>
        <p:spPr>
          <a:xfrm>
            <a:off x="5510751" y="1588857"/>
            <a:ext cx="36062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sl-SI" sz="2400" b="1" dirty="0"/>
              <a:t>Tematska področja ukrepanja</a:t>
            </a:r>
          </a:p>
        </p:txBody>
      </p:sp>
      <p:sp>
        <p:nvSpPr>
          <p:cNvPr id="31" name="Pravokotnik 30"/>
          <p:cNvSpPr/>
          <p:nvPr/>
        </p:nvSpPr>
        <p:spPr>
          <a:xfrm>
            <a:off x="6073167" y="2936194"/>
            <a:ext cx="28057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/>
              <a:t>Ustvarjanje delovnih mest</a:t>
            </a:r>
          </a:p>
        </p:txBody>
      </p:sp>
      <p:sp>
        <p:nvSpPr>
          <p:cNvPr id="32" name="Pravokotnik 31"/>
          <p:cNvSpPr/>
          <p:nvPr/>
        </p:nvSpPr>
        <p:spPr>
          <a:xfrm>
            <a:off x="6059277" y="3474642"/>
            <a:ext cx="2458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/>
              <a:t>Razvoj osnovnih storitev</a:t>
            </a:r>
          </a:p>
        </p:txBody>
      </p:sp>
      <p:sp>
        <p:nvSpPr>
          <p:cNvPr id="33" name="Pravokotnik 32"/>
          <p:cNvSpPr/>
          <p:nvPr/>
        </p:nvSpPr>
        <p:spPr>
          <a:xfrm>
            <a:off x="6081579" y="4147618"/>
            <a:ext cx="25743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/>
              <a:t>Varstvo okolja in ohranjanje narave</a:t>
            </a:r>
          </a:p>
        </p:txBody>
      </p:sp>
      <p:sp>
        <p:nvSpPr>
          <p:cNvPr id="34" name="Pravokotnik 33"/>
          <p:cNvSpPr/>
          <p:nvPr/>
        </p:nvSpPr>
        <p:spPr>
          <a:xfrm>
            <a:off x="2186484" y="1363633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sl-SI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sl-SI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l-SI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sl-SI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l-SI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sl-SI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l-SI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sl-SI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l-SI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sl-SI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5" name="Pravokotnik 34"/>
          <p:cNvSpPr/>
          <p:nvPr/>
        </p:nvSpPr>
        <p:spPr>
          <a:xfrm>
            <a:off x="268734" y="3901375"/>
            <a:ext cx="518150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sl-SI" sz="1600" dirty="0">
                <a:latin typeface="Arial" panose="020B0604020202020204" pitchFamily="34" charset="0"/>
                <a:ea typeface="Times New Roman" panose="02020603050405020304" pitchFamily="18" charset="0"/>
              </a:rPr>
              <a:t>UKREP 3.1 Ohranjanje naravnih virov </a:t>
            </a:r>
            <a:endParaRPr lang="sl-SI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" name="Pravokotnik 35"/>
          <p:cNvSpPr/>
          <p:nvPr/>
        </p:nvSpPr>
        <p:spPr>
          <a:xfrm>
            <a:off x="268734" y="3415213"/>
            <a:ext cx="52263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l-SI" sz="1600" dirty="0">
                <a:latin typeface="Arial" panose="020B0604020202020204" pitchFamily="34" charset="0"/>
                <a:ea typeface="Times New Roman" panose="02020603050405020304" pitchFamily="18" charset="0"/>
              </a:rPr>
              <a:t>UKREP 2.1 Razvoj osnovnih storitev</a:t>
            </a:r>
            <a:endParaRPr lang="sl-SI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7" name="Pravokotnik 36"/>
          <p:cNvSpPr/>
          <p:nvPr/>
        </p:nvSpPr>
        <p:spPr>
          <a:xfrm>
            <a:off x="274994" y="4543932"/>
            <a:ext cx="45068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sl-SI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UKREP 4.1 Zmanjšanje onesnaženosti okolja </a:t>
            </a:r>
            <a:endParaRPr lang="sl-SI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8" name="Pravokotnik 37"/>
          <p:cNvSpPr/>
          <p:nvPr/>
        </p:nvSpPr>
        <p:spPr>
          <a:xfrm>
            <a:off x="264004" y="4939752"/>
            <a:ext cx="469277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sl-SI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UKREP 5.1 Izvajanje aktivnosti za utrjevanje zavesti o lokalni pripadnosti </a:t>
            </a:r>
            <a:endParaRPr lang="sl-SI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l-SI" sz="1600" dirty="0">
                <a:latin typeface="Arial" panose="020B0604020202020204" pitchFamily="34" charset="0"/>
                <a:ea typeface="Times New Roman" panose="02020603050405020304" pitchFamily="18" charset="0"/>
              </a:rPr>
              <a:t>UKREP 5.2 Oblikovanje in aplikacija modelov medgeneracijskega sodelovanja in vključevanja vseh ranljivih skupin v gospodarske in družbene aktivnosti </a:t>
            </a:r>
            <a:endParaRPr lang="sl-SI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9" name="Pravokotnik 38"/>
          <p:cNvSpPr/>
          <p:nvPr/>
        </p:nvSpPr>
        <p:spPr>
          <a:xfrm>
            <a:off x="268733" y="2468214"/>
            <a:ext cx="49513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sl-SI" sz="1600" dirty="0">
                <a:latin typeface="Arial" panose="020B0604020202020204" pitchFamily="34" charset="0"/>
                <a:ea typeface="Times New Roman" panose="02020603050405020304" pitchFamily="18" charset="0"/>
              </a:rPr>
              <a:t>UKREP 1.1 Spodbujanje in razvoj turistične ponudbe</a:t>
            </a:r>
            <a:endParaRPr lang="sl-SI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l-SI" sz="1600" dirty="0">
                <a:latin typeface="Arial" panose="020B0604020202020204" pitchFamily="34" charset="0"/>
                <a:ea typeface="Times New Roman" panose="02020603050405020304" pitchFamily="18" charset="0"/>
              </a:rPr>
              <a:t>UKREP 1.2 Spodbujanje trajnostne pridelave hrane</a:t>
            </a:r>
            <a:endParaRPr lang="sl-SI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l-SI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UKREP 1.3 Aktiviranje notranjih virov  </a:t>
            </a:r>
            <a:endParaRPr lang="sl-SI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4" name="Puščica: dol 43"/>
          <p:cNvSpPr/>
          <p:nvPr/>
        </p:nvSpPr>
        <p:spPr>
          <a:xfrm>
            <a:off x="7114892" y="2338212"/>
            <a:ext cx="309429" cy="515075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5" name="Puščica: dol 44"/>
          <p:cNvSpPr/>
          <p:nvPr/>
        </p:nvSpPr>
        <p:spPr>
          <a:xfrm>
            <a:off x="3155434" y="558557"/>
            <a:ext cx="431315" cy="320366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2387883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00999" y="1370384"/>
            <a:ext cx="8291264" cy="5226967"/>
          </a:xfrm>
        </p:spPr>
        <p:txBody>
          <a:bodyPr>
            <a:normAutofit fontScale="32500" lnSpcReduction="20000"/>
          </a:bodyPr>
          <a:lstStyle/>
          <a:p>
            <a:pPr lvl="0">
              <a:buNone/>
            </a:pPr>
            <a:endParaRPr lang="sl-SI" sz="5500" b="1" dirty="0"/>
          </a:p>
          <a:p>
            <a:pPr lvl="0">
              <a:buNone/>
            </a:pPr>
            <a:r>
              <a:rPr lang="sl-SI" sz="5500" b="1" dirty="0"/>
              <a:t>FINANČNA KONSTRUKCIJA</a:t>
            </a:r>
          </a:p>
          <a:p>
            <a:pPr lvl="0">
              <a:buNone/>
            </a:pPr>
            <a:r>
              <a:rPr lang="sl-SI" sz="5500" dirty="0"/>
              <a:t>Iz opisa operacije v vlogi mora biti </a:t>
            </a:r>
            <a:r>
              <a:rPr lang="sl-SI" sz="5500" dirty="0">
                <a:solidFill>
                  <a:srgbClr val="FF0000"/>
                </a:solidFill>
              </a:rPr>
              <a:t>razvidna zaprta finančna konstrukcija</a:t>
            </a:r>
          </a:p>
          <a:p>
            <a:pPr lvl="0">
              <a:buNone/>
            </a:pPr>
            <a:r>
              <a:rPr lang="sl-SI" sz="5500" dirty="0"/>
              <a:t>za celotno operacijo, kar pomeni, da mora prikazovati razdelitev</a:t>
            </a:r>
          </a:p>
          <a:p>
            <a:pPr lvl="0">
              <a:buNone/>
            </a:pPr>
            <a:r>
              <a:rPr lang="sl-SI" sz="5500" dirty="0"/>
              <a:t>posameznih stroškov po posameznih </a:t>
            </a:r>
            <a:r>
              <a:rPr lang="sl-SI" sz="5500" dirty="0">
                <a:solidFill>
                  <a:srgbClr val="FF0000"/>
                </a:solidFill>
              </a:rPr>
              <a:t>partnerjih in vrstah stroškov</a:t>
            </a:r>
            <a:r>
              <a:rPr lang="sl-SI" sz="5500" dirty="0"/>
              <a:t>. </a:t>
            </a:r>
          </a:p>
          <a:p>
            <a:pPr lvl="0">
              <a:buNone/>
            </a:pPr>
            <a:r>
              <a:rPr lang="sl-SI" sz="5500" b="1" dirty="0"/>
              <a:t>PARTNERJI</a:t>
            </a:r>
          </a:p>
          <a:p>
            <a:pPr lvl="0">
              <a:buNone/>
            </a:pPr>
            <a:r>
              <a:rPr lang="sl-SI" sz="5500" dirty="0"/>
              <a:t>Kadar so upravičenci tudi pravne osebe javnega prava ali pravne osebe</a:t>
            </a:r>
          </a:p>
          <a:p>
            <a:pPr lvl="0">
              <a:buNone/>
            </a:pPr>
            <a:r>
              <a:rPr lang="sl-SI" sz="5500" dirty="0"/>
              <a:t>zasebnega prava v javnem interesu, ki delujejo na območju LAS (nimajo</a:t>
            </a:r>
          </a:p>
          <a:p>
            <a:pPr lvl="0">
              <a:buNone/>
            </a:pPr>
            <a:r>
              <a:rPr lang="sl-SI" sz="5500" dirty="0"/>
              <a:t>sedeža na območju LAS) morajo biti v operacijo vključeni tudi partnerji,</a:t>
            </a:r>
          </a:p>
          <a:p>
            <a:pPr lvl="0">
              <a:buNone/>
            </a:pPr>
            <a:r>
              <a:rPr lang="sl-SI" sz="5500" dirty="0"/>
              <a:t>ki imajo stalno bivališče oz. sedež na območju LAS.</a:t>
            </a:r>
          </a:p>
          <a:p>
            <a:pPr marL="0" lvl="0" indent="0">
              <a:buNone/>
            </a:pPr>
            <a:r>
              <a:rPr lang="sl-SI" sz="5500" b="1" dirty="0"/>
              <a:t>DOVOLJENJA</a:t>
            </a:r>
          </a:p>
          <a:p>
            <a:pPr marL="0" lvl="0" indent="0">
              <a:buNone/>
            </a:pPr>
            <a:r>
              <a:rPr lang="sl-SI" sz="5500" dirty="0"/>
              <a:t>Ob zaključku izbirnega postopka LAS morajo biti izdana vsa soglasja in dovoljenja kot jih predpisujejo področni predpisi – datum soglasja, razen gradbenega dovoljenja, ki mora biti izdajo pred oddajo vloge na javni poziv LAS.</a:t>
            </a:r>
          </a:p>
          <a:p>
            <a:pPr marL="0" lvl="0" indent="0">
              <a:buNone/>
            </a:pPr>
            <a:r>
              <a:rPr lang="sl-SI" sz="5500" b="1" dirty="0"/>
              <a:t>JAVNA NAROČILA</a:t>
            </a:r>
          </a:p>
          <a:p>
            <a:pPr marL="0" lvl="0" indent="0">
              <a:buNone/>
            </a:pPr>
            <a:r>
              <a:rPr lang="sl-SI" sz="5500" dirty="0"/>
              <a:t>Operacija se mora izvajati skladno z zakonodajo na področju javnih naročil.</a:t>
            </a:r>
          </a:p>
          <a:p>
            <a:pPr marL="0" lvl="0" indent="0">
              <a:buNone/>
            </a:pPr>
            <a:r>
              <a:rPr lang="sl-SI" sz="5500" b="1" dirty="0"/>
              <a:t>DRŽAVNE POMOČI</a:t>
            </a:r>
          </a:p>
          <a:p>
            <a:pPr marL="0" lvl="0" indent="0">
              <a:buNone/>
            </a:pPr>
            <a:r>
              <a:rPr lang="sl-SI" sz="5500" dirty="0"/>
              <a:t>Operacija se mora izvajati skladno s določili državnih pomoči, kjer je to bistveno.</a:t>
            </a:r>
          </a:p>
          <a:p>
            <a:endParaRPr lang="sl-SI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22193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avokotnik 3"/>
          <p:cNvSpPr/>
          <p:nvPr/>
        </p:nvSpPr>
        <p:spPr>
          <a:xfrm>
            <a:off x="2843808" y="908720"/>
            <a:ext cx="5256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400" b="1" dirty="0">
                <a:solidFill>
                  <a:prstClr val="black"/>
                </a:solidFill>
              </a:rPr>
              <a:t>Splošni pogoji upravičenosti</a:t>
            </a:r>
            <a:endParaRPr lang="sl-SI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349480"/>
            <a:ext cx="8219256" cy="5508520"/>
          </a:xfrm>
        </p:spPr>
        <p:txBody>
          <a:bodyPr>
            <a:normAutofit fontScale="40000" lnSpcReduction="20000"/>
          </a:bodyPr>
          <a:lstStyle/>
          <a:p>
            <a:pPr marL="0" lvl="0" indent="0">
              <a:buNone/>
            </a:pPr>
            <a:endParaRPr lang="sl-SI" sz="6200" dirty="0"/>
          </a:p>
          <a:p>
            <a:pPr marL="0" lvl="0" indent="0">
              <a:buNone/>
            </a:pPr>
            <a:r>
              <a:rPr lang="sl-SI" sz="6200" b="1" dirty="0"/>
              <a:t>UPRAVIČENI STROŠKI</a:t>
            </a:r>
          </a:p>
          <a:p>
            <a:pPr marL="0" lvl="0" indent="0">
              <a:buNone/>
            </a:pPr>
            <a:r>
              <a:rPr lang="sl-SI" sz="6200" dirty="0"/>
              <a:t>Upravičeni stroški operacije se ne smejo sofinancirati iz drugih </a:t>
            </a:r>
            <a:r>
              <a:rPr lang="sl-SI" sz="6200" dirty="0">
                <a:solidFill>
                  <a:srgbClr val="FF0000"/>
                </a:solidFill>
              </a:rPr>
              <a:t>javnih sredstev</a:t>
            </a:r>
            <a:r>
              <a:rPr lang="sl-SI" sz="6200" dirty="0"/>
              <a:t>, razen kadar so upravičenci občine, ki so članice LAS. V tem primeru se prispevek občin ne šteje za javna sredstva. </a:t>
            </a:r>
          </a:p>
          <a:p>
            <a:pPr lvl="0">
              <a:buNone/>
            </a:pPr>
            <a:r>
              <a:rPr lang="sl-SI" sz="6200" dirty="0"/>
              <a:t>Za ESRR so upravičeni samo stroški, ki so nastali v skladu s</a:t>
            </a:r>
          </a:p>
          <a:p>
            <a:pPr lvl="0">
              <a:buNone/>
            </a:pPr>
            <a:r>
              <a:rPr lang="sl-SI" sz="6200" dirty="0"/>
              <a:t>posebnimi pogoji zadevnega sklada, za ESRR so opredeljeni v</a:t>
            </a:r>
          </a:p>
          <a:p>
            <a:pPr lvl="0">
              <a:buNone/>
            </a:pPr>
            <a:r>
              <a:rPr lang="sl-SI" sz="6200" dirty="0">
                <a:solidFill>
                  <a:srgbClr val="FF0000"/>
                </a:solidFill>
              </a:rPr>
              <a:t>Navodilih organa </a:t>
            </a:r>
            <a:r>
              <a:rPr lang="sl-SI" sz="6200" dirty="0"/>
              <a:t>upravljanja o upravičenih stroških za</a:t>
            </a:r>
          </a:p>
          <a:p>
            <a:pPr lvl="0">
              <a:buNone/>
            </a:pPr>
            <a:r>
              <a:rPr lang="sl-SI" sz="6200" dirty="0"/>
              <a:t>sredstva evropske kohezijske politike.</a:t>
            </a:r>
          </a:p>
          <a:p>
            <a:pPr lvl="0">
              <a:buNone/>
            </a:pPr>
            <a:r>
              <a:rPr lang="sl-SI" sz="6200" dirty="0"/>
              <a:t>Vlagatelji morajo upoštevati  najvišje priznane vrednosti za</a:t>
            </a:r>
          </a:p>
          <a:p>
            <a:pPr lvl="0">
              <a:buNone/>
            </a:pPr>
            <a:r>
              <a:rPr lang="sl-SI" sz="6200" dirty="0"/>
              <a:t>posamezno vrsto upravičenega stroška (</a:t>
            </a:r>
            <a:r>
              <a:rPr lang="sl-SI" sz="6200" dirty="0">
                <a:solidFill>
                  <a:srgbClr val="FF0000"/>
                </a:solidFill>
              </a:rPr>
              <a:t>katalog EKSRP</a:t>
            </a:r>
            <a:r>
              <a:rPr lang="sl-SI" sz="6200" dirty="0"/>
              <a:t>).</a:t>
            </a:r>
          </a:p>
          <a:p>
            <a:pPr lvl="0">
              <a:buNone/>
            </a:pPr>
            <a:endParaRPr lang="sl-SI" sz="62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sl-SI" dirty="0"/>
          </a:p>
          <a:p>
            <a:pPr marL="0" lvl="0" indent="0">
              <a:buNone/>
            </a:pPr>
            <a:endParaRPr lang="sl-SI" dirty="0"/>
          </a:p>
          <a:p>
            <a:pPr lvl="0"/>
            <a:endParaRPr lang="sl-SI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22193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avokotnik 3"/>
          <p:cNvSpPr/>
          <p:nvPr/>
        </p:nvSpPr>
        <p:spPr>
          <a:xfrm>
            <a:off x="2843808" y="764704"/>
            <a:ext cx="52355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sl-SI" sz="3200" b="1" dirty="0">
                <a:solidFill>
                  <a:prstClr val="black"/>
                </a:solidFill>
              </a:rPr>
              <a:t>Splošni pogoji upravičenosti</a:t>
            </a:r>
            <a:endParaRPr lang="sl-SI" sz="3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1963</TotalTime>
  <Words>2537</Words>
  <Application>Microsoft Office PowerPoint</Application>
  <PresentationFormat>Diaprojekcija na zaslonu (4:3)</PresentationFormat>
  <Paragraphs>386</Paragraphs>
  <Slides>35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35</vt:i4>
      </vt:variant>
    </vt:vector>
  </HeadingPairs>
  <TitlesOfParts>
    <vt:vector size="36" baseType="lpstr">
      <vt:lpstr>Officeova tema</vt:lpstr>
      <vt:lpstr>Predstavitev 2. javnega poziva </vt:lpstr>
      <vt:lpstr>Diapozitiv 2</vt:lpstr>
      <vt:lpstr>Diapozitiv 3</vt:lpstr>
      <vt:lpstr>Diapozitiv 4</vt:lpstr>
      <vt:lpstr>Diapozitiv 5</vt:lpstr>
      <vt:lpstr>Diapozitiv 6</vt:lpstr>
      <vt:lpstr>Diapozitiv 7</vt:lpstr>
      <vt:lpstr>Diapozitiv 8</vt:lpstr>
      <vt:lpstr>Diapozitiv 9</vt:lpstr>
      <vt:lpstr>Diapozitiv 10</vt:lpstr>
      <vt:lpstr>Diapozitiv 11</vt:lpstr>
      <vt:lpstr>Diapozitiv 12</vt:lpstr>
      <vt:lpstr>Diapozitiv 13</vt:lpstr>
      <vt:lpstr>Diapozitiv 14</vt:lpstr>
      <vt:lpstr>Diapozitiv 15</vt:lpstr>
      <vt:lpstr>Diapozitiv 16</vt:lpstr>
      <vt:lpstr>Diapozitiv 17</vt:lpstr>
      <vt:lpstr>Diapozitiv 18</vt:lpstr>
      <vt:lpstr>Diapozitiv 19</vt:lpstr>
      <vt:lpstr>Diapozitiv 20</vt:lpstr>
      <vt:lpstr>Diapozitiv 21</vt:lpstr>
      <vt:lpstr>Diapozitiv 22</vt:lpstr>
      <vt:lpstr>Diapozitiv 23</vt:lpstr>
      <vt:lpstr>Diapozitiv 24</vt:lpstr>
      <vt:lpstr>Diapozitiv 25</vt:lpstr>
      <vt:lpstr>Diapozitiv 26</vt:lpstr>
      <vt:lpstr>Diapozitiv 27</vt:lpstr>
      <vt:lpstr>Diapozitiv 28</vt:lpstr>
      <vt:lpstr>Diapozitiv 29</vt:lpstr>
      <vt:lpstr>Diapozitiv 30</vt:lpstr>
      <vt:lpstr>Diapozitiv 31</vt:lpstr>
      <vt:lpstr>Diapozitiv 32</vt:lpstr>
      <vt:lpstr>Diapozitiv 33</vt:lpstr>
      <vt:lpstr>Diapozitiv 34</vt:lpstr>
      <vt:lpstr>Diapozitiv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helena</dc:creator>
  <cp:lastModifiedBy>Mateja Saksida</cp:lastModifiedBy>
  <cp:revision>130</cp:revision>
  <cp:lastPrinted>2018-06-12T07:26:40Z</cp:lastPrinted>
  <dcterms:created xsi:type="dcterms:W3CDTF">2016-10-02T16:22:35Z</dcterms:created>
  <dcterms:modified xsi:type="dcterms:W3CDTF">2018-09-21T18:43:25Z</dcterms:modified>
</cp:coreProperties>
</file>